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70" r:id="rId2"/>
    <p:sldId id="271" r:id="rId3"/>
  </p:sldIdLst>
  <p:sldSz cx="6858000" cy="9906000" type="A4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0" roundtripDataSignature="AMtx7midZM/E1WbMn+5xEWjoFKz1KBCO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CB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4AAC814-7C29-49F9-B698-786A68F85947}">
  <a:tblStyle styleId="{14AAC814-7C29-49F9-B698-786A68F85947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556" autoAdjust="0"/>
    <p:restoredTop sz="94652"/>
  </p:normalViewPr>
  <p:slideViewPr>
    <p:cSldViewPr snapToGrid="0">
      <p:cViewPr varScale="1">
        <p:scale>
          <a:sx n="75" d="100"/>
          <a:sy n="75" d="100"/>
        </p:scale>
        <p:origin x="30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2" Type="http://schemas.openxmlformats.org/officeDocument/2006/relationships/slide" Target="slides/slide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24" Type="http://schemas.openxmlformats.org/officeDocument/2006/relationships/tableStyles" Target="tableStyles.xml"/><Relationship Id="rId23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2c1a135b3cc_1_276:notes"/>
          <p:cNvSpPr txBox="1">
            <a:spLocks noGrp="1"/>
          </p:cNvSpPr>
          <p:nvPr>
            <p:ph type="body" idx="1"/>
          </p:nvPr>
        </p:nvSpPr>
        <p:spPr>
          <a:xfrm>
            <a:off x="685782" y="434338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8" name="Google Shape;198;g2c1a135b3cc_1_2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42819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2c1a135b3cc_1_294:notes"/>
          <p:cNvSpPr txBox="1">
            <a:spLocks noGrp="1"/>
          </p:cNvSpPr>
          <p:nvPr>
            <p:ph type="body" idx="1"/>
          </p:nvPr>
        </p:nvSpPr>
        <p:spPr>
          <a:xfrm>
            <a:off x="685782" y="434338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8" name="Google Shape;218;g2c1a135b3cc_1_2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38977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5" name="Google Shape;15;p8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6" name="Google Shape;16;p8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>
            <a:spLocks noGrp="1"/>
          </p:cNvSpPr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body" idx="1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8" name="Google Shape;78;p18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9" name="Google Shape;79;p18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10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8" name="Google Shape;28;p10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4" name="Google Shape;34;p11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5" name="Google Shape;35;p11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body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body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body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3" name="Google Shape;43;p1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4" name="Google Shape;44;p1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13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9" name="Google Shape;49;p13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body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15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9" name="Google Shape;59;p15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0" name="Google Shape;60;p15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>
            <a:spLocks noGrp="1"/>
          </p:cNvSpPr>
          <p:nvPr>
            <p:ph type="pic" idx="2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>
            <a:spLocks noGrp="1"/>
          </p:cNvSpPr>
          <p:nvPr>
            <p:ph type="body" idx="1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6" name="Google Shape;66;p16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7" name="Google Shape;67;p16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body" idx="1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2" name="Google Shape;72;p17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3" name="Google Shape;73;p17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" name="Google Shape;9;p7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0" name="Google Shape;10;p7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2" name="Google Shape;202;g2c1a135b3cc_1_276"/>
          <p:cNvCxnSpPr/>
          <p:nvPr/>
        </p:nvCxnSpPr>
        <p:spPr>
          <a:xfrm>
            <a:off x="302446" y="1899999"/>
            <a:ext cx="368220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06" name="Google Shape;206;g2c1a135b3cc_1_276"/>
          <p:cNvPicPr preferRelativeResize="0"/>
          <p:nvPr/>
        </p:nvPicPr>
        <p:blipFill rotWithShape="1">
          <a:blip r:embed="rId3">
            <a:alphaModFix/>
          </a:blip>
          <a:srcRect t="92651"/>
          <a:stretch/>
        </p:blipFill>
        <p:spPr>
          <a:xfrm>
            <a:off x="82540" y="9100891"/>
            <a:ext cx="6692922" cy="70298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g2c1a135b3cc_1_27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1136" y="125498"/>
            <a:ext cx="6675730" cy="693654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g2c1a135b3cc_1_276"/>
          <p:cNvSpPr txBox="1"/>
          <p:nvPr/>
        </p:nvSpPr>
        <p:spPr>
          <a:xfrm>
            <a:off x="4794868" y="386850"/>
            <a:ext cx="19365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規格</a:t>
            </a:r>
            <a:endParaRPr sz="1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1" name="Google Shape;211;g2c1a135b3cc_1_276"/>
          <p:cNvPicPr preferRelativeResize="0"/>
          <p:nvPr/>
        </p:nvPicPr>
        <p:blipFill rotWithShape="1">
          <a:blip r:embed="rId3">
            <a:alphaModFix/>
          </a:blip>
          <a:srcRect t="92651"/>
          <a:stretch/>
        </p:blipFill>
        <p:spPr>
          <a:xfrm>
            <a:off x="82540" y="9100891"/>
            <a:ext cx="6692922" cy="70298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164;g2c1a135b3cc_1_93">
            <a:extLst>
              <a:ext uri="{FF2B5EF4-FFF2-40B4-BE49-F238E27FC236}">
                <a16:creationId xmlns:a16="http://schemas.microsoft.com/office/drawing/2014/main" id="{A40E930A-973A-B3B9-0B70-800694692976}"/>
              </a:ext>
            </a:extLst>
          </p:cNvPr>
          <p:cNvSpPr txBox="1"/>
          <p:nvPr/>
        </p:nvSpPr>
        <p:spPr>
          <a:xfrm>
            <a:off x="150878" y="1009924"/>
            <a:ext cx="4643990" cy="890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1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EVA-</a:t>
            </a:r>
            <a:r>
              <a:rPr lang="en-US" altLang="zh-TW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</a:t>
            </a:r>
            <a:r>
              <a:rPr lang="en-US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52541  </a:t>
            </a:r>
            <a:endParaRPr lang="en-US" dirty="0"/>
          </a:p>
          <a:p>
            <a:pPr marL="0" lvl="0" indent="0" algn="l" rtl="0">
              <a:lnSpc>
                <a:spcPct val="14444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altLang="zh-TW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500</a:t>
            </a:r>
            <a:r>
              <a:rPr lang="zh-TW" alt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萬畫素槍型攝影機</a:t>
            </a:r>
            <a:endParaRPr lang="en-US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" name="Google Shape;160;p5">
            <a:extLst>
              <a:ext uri="{FF2B5EF4-FFF2-40B4-BE49-F238E27FC236}">
                <a16:creationId xmlns:a16="http://schemas.microsoft.com/office/drawing/2014/main" id="{AF4E013E-1F02-B20C-BD0D-7401D0883062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 l="18717" t="20650" r="18641" b="27362"/>
          <a:stretch/>
        </p:blipFill>
        <p:spPr>
          <a:xfrm>
            <a:off x="1309255" y="8763170"/>
            <a:ext cx="1934745" cy="467713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31;p3">
            <a:extLst>
              <a:ext uri="{FF2B5EF4-FFF2-40B4-BE49-F238E27FC236}">
                <a16:creationId xmlns:a16="http://schemas.microsoft.com/office/drawing/2014/main" id="{73CF4F77-47D1-0B6E-719A-E9AD067571B9}"/>
              </a:ext>
            </a:extLst>
          </p:cNvPr>
          <p:cNvSpPr txBox="1"/>
          <p:nvPr/>
        </p:nvSpPr>
        <p:spPr>
          <a:xfrm>
            <a:off x="3439889" y="8893162"/>
            <a:ext cx="3139684" cy="25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altLang="zh-TW" sz="10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114683</a:t>
            </a:r>
            <a:r>
              <a:rPr lang="zh-TW" altLang="en-US" sz="10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台北市內湖區內湖路一段</a:t>
            </a:r>
            <a:r>
              <a:rPr lang="en-US" altLang="zh-TW" sz="10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360</a:t>
            </a:r>
            <a:r>
              <a:rPr lang="zh-TW" altLang="en-US" sz="10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巷</a:t>
            </a:r>
            <a:r>
              <a:rPr lang="en-US" altLang="zh-TW" sz="10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r>
            <a:r>
              <a:rPr lang="zh-TW" altLang="en-US" sz="10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號</a:t>
            </a:r>
            <a:r>
              <a:rPr lang="en-US" altLang="zh-TW" sz="10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r>
              <a:rPr lang="zh-TW" altLang="en-US" sz="10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樓</a:t>
            </a:r>
            <a:endParaRPr lang="en-US" altLang="zh-TW" sz="10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50CBFE16-A127-0F9A-25F0-B2AF58B73FDD}"/>
              </a:ext>
            </a:extLst>
          </p:cNvPr>
          <p:cNvSpPr txBox="1"/>
          <p:nvPr/>
        </p:nvSpPr>
        <p:spPr>
          <a:xfrm>
            <a:off x="1355554" y="9322408"/>
            <a:ext cx="16383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050" dirty="0"/>
              <a:t>https://ennovision.ai/</a:t>
            </a:r>
          </a:p>
        </p:txBody>
      </p:sp>
      <p:pic>
        <p:nvPicPr>
          <p:cNvPr id="14" name="圖片 13" descr="一張含有 圓形, 圖形, 標誌, 字型 的圖片&#10;&#10;自動產生的描述">
            <a:extLst>
              <a:ext uri="{FF2B5EF4-FFF2-40B4-BE49-F238E27FC236}">
                <a16:creationId xmlns:a16="http://schemas.microsoft.com/office/drawing/2014/main" id="{86BBB568-4E74-345C-4F3B-A4FB058B775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0086" y="8530328"/>
            <a:ext cx="1009169" cy="1009169"/>
          </a:xfrm>
          <a:prstGeom prst="rect">
            <a:avLst/>
          </a:prstGeom>
        </p:spPr>
      </p:pic>
      <p:sp>
        <p:nvSpPr>
          <p:cNvPr id="15" name="文字方塊 14">
            <a:extLst>
              <a:ext uri="{FF2B5EF4-FFF2-40B4-BE49-F238E27FC236}">
                <a16:creationId xmlns:a16="http://schemas.microsoft.com/office/drawing/2014/main" id="{8EF42BD3-B5C9-9265-8BE6-D0ED606F1DEE}"/>
              </a:ext>
            </a:extLst>
          </p:cNvPr>
          <p:cNvSpPr txBox="1"/>
          <p:nvPr/>
        </p:nvSpPr>
        <p:spPr>
          <a:xfrm>
            <a:off x="3454761" y="9322408"/>
            <a:ext cx="193877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050" dirty="0"/>
              <a:t>contact@ennovisioninc.com</a:t>
            </a:r>
            <a:endParaRPr lang="zh-TW" altLang="en-US" sz="1050" dirty="0"/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A69EABBE-6FFB-EA52-B508-EE56836BC3E1}"/>
              </a:ext>
            </a:extLst>
          </p:cNvPr>
          <p:cNvSpPr txBox="1"/>
          <p:nvPr/>
        </p:nvSpPr>
        <p:spPr>
          <a:xfrm>
            <a:off x="5320459" y="9322408"/>
            <a:ext cx="193877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050" dirty="0"/>
              <a:t>02-26576580</a:t>
            </a:r>
            <a:endParaRPr lang="zh-TW" altLang="en-US" sz="1050" dirty="0"/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A1707903-F823-4C4C-9E86-D38D29DFEB65}"/>
              </a:ext>
            </a:extLst>
          </p:cNvPr>
          <p:cNvSpPr txBox="1"/>
          <p:nvPr/>
        </p:nvSpPr>
        <p:spPr>
          <a:xfrm>
            <a:off x="182959" y="2015965"/>
            <a:ext cx="3433762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zh-TW" altLang="en-US" sz="1800" b="1" dirty="0">
                <a:latin typeface="+mj-ea"/>
                <a:ea typeface="+mj-ea"/>
              </a:rPr>
              <a:t>特色</a:t>
            </a:r>
            <a:r>
              <a:rPr lang="en-US" altLang="zh-TW" sz="1800" b="1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:</a:t>
            </a:r>
            <a:endParaRPr lang="en-US" altLang="zh-TW" sz="1800" b="0" dirty="0">
              <a:effectLst/>
              <a:latin typeface="+mj-ea"/>
              <a:ea typeface="+mj-ea"/>
            </a:endParaRPr>
          </a:p>
          <a:p>
            <a:br>
              <a:rPr lang="en-US" altLang="zh-TW" dirty="0"/>
            </a:br>
            <a:endParaRPr lang="zh-TW" altLang="en-US" dirty="0"/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9F7F054A-2622-0670-4D66-AE1943457DF3}"/>
              </a:ext>
            </a:extLst>
          </p:cNvPr>
          <p:cNvSpPr txBox="1"/>
          <p:nvPr/>
        </p:nvSpPr>
        <p:spPr>
          <a:xfrm>
            <a:off x="182959" y="2385632"/>
            <a:ext cx="50070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600" dirty="0">
                <a:latin typeface="Arial (標題)"/>
                <a:ea typeface="Arial Unicode MS" panose="020B0604020202020204"/>
                <a:cs typeface="Arial Unicode MS" panose="020B0604020202020204" pitchFamily="34" charset="-120"/>
              </a:rPr>
              <a:t>解析度可達</a:t>
            </a:r>
            <a:r>
              <a:rPr lang="en-US" altLang="zh-TW" sz="1600" dirty="0">
                <a:latin typeface="Arial (標題)"/>
                <a:ea typeface="Arial Unicode MS" panose="020B0604020202020204"/>
                <a:cs typeface="Arial Unicode MS" panose="020B0604020202020204" pitchFamily="34" charset="-120"/>
              </a:rPr>
              <a:t>2880*1620@25</a:t>
            </a:r>
            <a:r>
              <a:rPr lang="zh-TW" altLang="en-US" sz="1600" dirty="0">
                <a:latin typeface="Arial (標題)"/>
                <a:ea typeface="Arial Unicode MS" panose="020B0604020202020204"/>
                <a:cs typeface="Arial Unicode MS" panose="020B0604020202020204" pitchFamily="34" charset="-120"/>
              </a:rPr>
              <a:t>張</a:t>
            </a:r>
            <a:r>
              <a:rPr lang="en-US" altLang="zh-TW" sz="1600" dirty="0">
                <a:latin typeface="Arial (標題)"/>
                <a:ea typeface="Arial Unicode MS" panose="020B0604020202020204"/>
                <a:cs typeface="Arial Unicode MS" panose="020B0604020202020204" pitchFamily="34" charset="-120"/>
              </a:rPr>
              <a:t>/</a:t>
            </a:r>
            <a:r>
              <a:rPr lang="zh-TW" altLang="en-US" sz="1600" dirty="0">
                <a:latin typeface="Arial (標題)"/>
                <a:ea typeface="Arial Unicode MS" panose="020B0604020202020204"/>
                <a:cs typeface="Arial Unicode MS" panose="020B0604020202020204" pitchFamily="34" charset="-120"/>
              </a:rPr>
              <a:t>秒</a:t>
            </a:r>
            <a:endParaRPr lang="en-US" altLang="zh-TW" sz="1600" dirty="0">
              <a:latin typeface="Arial (標題)"/>
              <a:ea typeface="Arial Unicode MS" panose="020B0604020202020204"/>
              <a:cs typeface="Arial Unicode MS" panose="020B060402020202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sz="1600" kern="100" dirty="0">
                <a:effectLst/>
                <a:latin typeface="Arial (標題)"/>
                <a:ea typeface="Arial Unicode MS" panose="020B0604020202020204"/>
                <a:cs typeface="Times New Roman" panose="02020603050405020304" pitchFamily="18" charset="0"/>
              </a:rPr>
              <a:t>智慧紅外線照明</a:t>
            </a:r>
            <a:endParaRPr lang="en-US" altLang="zh-TW" sz="1600" kern="100" dirty="0">
              <a:effectLst/>
              <a:latin typeface="Arial (標題)"/>
              <a:ea typeface="Arial Unicode MS" panose="020B0604020202020204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1600" kern="100" dirty="0">
                <a:effectLst/>
                <a:latin typeface="Arial (標題)"/>
                <a:ea typeface="Arial Unicode MS" panose="020B0604020202020204"/>
                <a:cs typeface="Times New Roman" panose="02020603050405020304" pitchFamily="18" charset="0"/>
              </a:rPr>
              <a:t>30 m </a:t>
            </a:r>
            <a:r>
              <a:rPr lang="zh-TW" altLang="zh-TW" sz="1600" kern="100" dirty="0">
                <a:effectLst/>
                <a:latin typeface="Arial (標題)"/>
                <a:ea typeface="Arial Unicode MS" panose="020B0604020202020204"/>
                <a:cs typeface="Times New Roman" panose="02020603050405020304" pitchFamily="18" charset="0"/>
              </a:rPr>
              <a:t>照明距離</a:t>
            </a:r>
            <a:endParaRPr lang="en-US" altLang="zh-TW" sz="1600" kern="100" dirty="0">
              <a:effectLst/>
              <a:latin typeface="Arial (標題)"/>
              <a:ea typeface="Arial Unicode MS" panose="020B0604020202020204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sz="1600" kern="100" dirty="0">
                <a:effectLst/>
                <a:latin typeface="Arial (標題)"/>
                <a:ea typeface="Arial Unicode MS" panose="020B0604020202020204"/>
                <a:cs typeface="Times New Roman" panose="02020603050405020304" pitchFamily="18" charset="0"/>
              </a:rPr>
              <a:t>內建麥克風</a:t>
            </a:r>
            <a:endParaRPr lang="en-US" altLang="zh-TW" sz="1600" kern="100" dirty="0">
              <a:effectLst/>
              <a:latin typeface="Arial (標題)"/>
              <a:ea typeface="Arial Unicode MS" panose="020B0604020202020204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1600" kern="100" dirty="0">
                <a:effectLst/>
                <a:latin typeface="Arial (標題)"/>
                <a:ea typeface="Arial Unicode MS" panose="020B0604020202020204"/>
                <a:cs typeface="Times New Roman" panose="02020603050405020304" pitchFamily="18" charset="0"/>
              </a:rPr>
              <a:t>2.8 </a:t>
            </a:r>
            <a:r>
              <a:rPr lang="zh-TW" altLang="zh-TW" sz="1600" kern="100" dirty="0">
                <a:effectLst/>
                <a:latin typeface="Arial (標題)"/>
                <a:ea typeface="Arial Unicode MS" panose="020B0604020202020204"/>
                <a:cs typeface="Times New Roman" panose="02020603050405020304" pitchFamily="18" charset="0"/>
              </a:rPr>
              <a:t>毫米固定鏡頭</a:t>
            </a:r>
            <a:endParaRPr lang="en-US" altLang="zh-TW" sz="1600" kern="100" dirty="0">
              <a:effectLst/>
              <a:latin typeface="Arial (標題)"/>
              <a:ea typeface="Arial Unicode MS" panose="020B0604020202020204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1600" kern="100" dirty="0">
                <a:effectLst/>
                <a:latin typeface="Arial (標題)"/>
                <a:ea typeface="Arial Unicode MS" panose="020B0604020202020204"/>
                <a:cs typeface="Times New Roman" panose="02020603050405020304" pitchFamily="18" charset="0"/>
              </a:rPr>
              <a:t>CVI/AHD/TVI </a:t>
            </a:r>
            <a:r>
              <a:rPr lang="zh-TW" altLang="zh-TW" sz="1600" kern="100" dirty="0">
                <a:effectLst/>
                <a:latin typeface="Arial (標題)"/>
                <a:ea typeface="Arial Unicode MS" panose="020B0604020202020204"/>
                <a:cs typeface="Times New Roman" panose="02020603050405020304" pitchFamily="18" charset="0"/>
              </a:rPr>
              <a:t>切換</a:t>
            </a:r>
            <a:endParaRPr lang="en-US" altLang="zh-TW" sz="1600" kern="100" dirty="0">
              <a:effectLst/>
              <a:latin typeface="Arial (標題)"/>
              <a:ea typeface="Arial Unicode MS" panose="020B0604020202020204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1600" kern="100" dirty="0">
                <a:effectLst/>
                <a:latin typeface="Arial (標題)"/>
                <a:ea typeface="Arial Unicode MS" panose="020B0604020202020204"/>
                <a:cs typeface="Times New Roman" panose="02020603050405020304" pitchFamily="18" charset="0"/>
              </a:rPr>
              <a:t>IP67</a:t>
            </a:r>
            <a:r>
              <a:rPr lang="zh-TW" altLang="zh-TW" sz="1600" kern="100" dirty="0">
                <a:effectLst/>
                <a:latin typeface="Arial (標題)"/>
                <a:ea typeface="Arial Unicode MS" panose="020B0604020202020204"/>
                <a:cs typeface="Times New Roman" panose="02020603050405020304" pitchFamily="18" charset="0"/>
              </a:rPr>
              <a:t>，</a:t>
            </a:r>
            <a:r>
              <a:rPr lang="en-US" altLang="zh-TW" sz="1600" kern="100" dirty="0">
                <a:effectLst/>
                <a:latin typeface="Arial (標題)"/>
                <a:ea typeface="Arial Unicode MS" panose="020B0604020202020204"/>
                <a:cs typeface="Times New Roman" panose="02020603050405020304" pitchFamily="18" charset="0"/>
              </a:rPr>
              <a:t>12 </a:t>
            </a:r>
            <a:r>
              <a:rPr lang="zh-TW" altLang="zh-TW" sz="1600" kern="100" dirty="0">
                <a:effectLst/>
                <a:latin typeface="Arial (標題)"/>
                <a:ea typeface="Arial Unicode MS" panose="020B0604020202020204"/>
                <a:cs typeface="Times New Roman" panose="02020603050405020304" pitchFamily="18" charset="0"/>
              </a:rPr>
              <a:t>伏特直流</a:t>
            </a:r>
            <a:endParaRPr lang="en-US" altLang="zh-TW" sz="1600" kern="100" dirty="0">
              <a:latin typeface="Arial (標題)"/>
              <a:ea typeface="Arial Unicode MS" panose="020B0604020202020204"/>
              <a:cs typeface="Times New Roman" panose="02020603050405020304" pitchFamily="18" charset="0"/>
            </a:endParaRPr>
          </a:p>
        </p:txBody>
      </p:sp>
      <p:graphicFrame>
        <p:nvGraphicFramePr>
          <p:cNvPr id="20" name="Google Shape;299;g2bffe0f5ac9_0_0">
            <a:extLst>
              <a:ext uri="{FF2B5EF4-FFF2-40B4-BE49-F238E27FC236}">
                <a16:creationId xmlns:a16="http://schemas.microsoft.com/office/drawing/2014/main" id="{2C67C763-B180-2899-3727-61BF037589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4742790"/>
              </p:ext>
            </p:extLst>
          </p:nvPr>
        </p:nvGraphicFramePr>
        <p:xfrm>
          <a:off x="281805" y="5087504"/>
          <a:ext cx="6294389" cy="2837097"/>
        </p:xfrm>
        <a:graphic>
          <a:graphicData uri="http://schemas.openxmlformats.org/drawingml/2006/table">
            <a:tbl>
              <a:tblPr firstRow="1" bandRow="1">
                <a:tableStyleId>{14AAC814-7C29-49F9-B698-786A68F85947}</a:tableStyleId>
              </a:tblPr>
              <a:tblGrid>
                <a:gridCol w="1877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71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6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攝影機</a:t>
                      </a:r>
                      <a:r>
                        <a:rPr lang="en-US" sz="1350" dirty="0"/>
                        <a:t>	</a:t>
                      </a:r>
                      <a:endParaRPr dirty="0"/>
                    </a:p>
                  </a:txBody>
                  <a:tcPr marL="91450" marR="91450" marT="45725" marB="45725" anchor="ctr">
                    <a:solidFill>
                      <a:srgbClr val="006C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zh-TW" sz="1200" b="1" dirty="0">
                          <a:effectLst/>
                          <a:latin typeface="Calibri" panose="020F0502020204030204" pitchFamily="34" charset="0"/>
                          <a:ea typeface="Arial Unicode MS" panose="020B0604020202020204" pitchFamily="34" charset="-120"/>
                          <a:cs typeface="Calibri" panose="020F0502020204030204" pitchFamily="34" charset="0"/>
                        </a:rPr>
                        <a:t>攝像元件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altLang="zh-TW" sz="1200" b="0" dirty="0">
                          <a:effectLst/>
                        </a:rPr>
                        <a:t>1/2.8</a:t>
                      </a:r>
                      <a:r>
                        <a:rPr lang="zh-TW" altLang="zh-TW" sz="1200" b="0" dirty="0">
                          <a:effectLst/>
                        </a:rPr>
                        <a:t>英寸</a:t>
                      </a:r>
                      <a:r>
                        <a:rPr lang="en-US" altLang="zh-TW" sz="1200" b="0" dirty="0">
                          <a:effectLst/>
                        </a:rPr>
                        <a:t>500</a:t>
                      </a:r>
                      <a:r>
                        <a:rPr lang="zh-TW" altLang="zh-TW" sz="1200" b="0" dirty="0">
                          <a:effectLst/>
                        </a:rPr>
                        <a:t>萬畫素</a:t>
                      </a:r>
                      <a:r>
                        <a:rPr lang="en-US" altLang="zh-TW" sz="1200" b="0" dirty="0">
                          <a:effectLst/>
                        </a:rPr>
                        <a:t> CMOS</a:t>
                      </a:r>
                      <a:r>
                        <a:rPr lang="zh-TW" altLang="zh-TW" sz="1200" b="0" dirty="0">
                          <a:effectLst/>
                        </a:rPr>
                        <a:t>感測器</a:t>
                      </a:r>
                      <a:endParaRPr lang="zh-TW" altLang="zh-TW" sz="1200" b="0" dirty="0">
                        <a:effectLst/>
                        <a:latin typeface="Arial Unicode MS" panose="020B0604020202020204" pitchFamily="34" charset="-120"/>
                        <a:ea typeface="Arial Unicode MS" panose="020B0604020202020204" pitchFamily="34" charset="-120"/>
                        <a:cs typeface="Arial Unicode MS" panose="020B0604020202020204" pitchFamily="34" charset="-120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668915664"/>
                  </a:ext>
                </a:extLst>
              </a:tr>
              <a:tr h="248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zh-TW" sz="1200" b="1" dirty="0">
                          <a:effectLst/>
                          <a:latin typeface="Calibri" panose="020F0502020204030204" pitchFamily="34" charset="0"/>
                          <a:ea typeface="Arial Unicode MS" panose="020B0604020202020204" pitchFamily="34" charset="-120"/>
                          <a:cs typeface="Calibri" panose="020F0502020204030204" pitchFamily="34" charset="0"/>
                        </a:rPr>
                        <a:t>解析度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200" b="0" dirty="0">
                          <a:effectLst/>
                        </a:rPr>
                        <a:t>500</a:t>
                      </a:r>
                      <a:r>
                        <a:rPr lang="zh-TW" altLang="zh-TW" sz="1200" b="0" dirty="0">
                          <a:effectLst/>
                        </a:rPr>
                        <a:t>萬畫素</a:t>
                      </a:r>
                      <a:endParaRPr lang="en-US" sz="1200"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zh-TW" sz="1200" b="1" dirty="0">
                          <a:effectLst/>
                          <a:latin typeface="Calibri" panose="020F0502020204030204" pitchFamily="34" charset="0"/>
                          <a:ea typeface="Arial Unicode MS" panose="020B0604020202020204" pitchFamily="34" charset="-120"/>
                          <a:cs typeface="Calibri" panose="020F0502020204030204" pitchFamily="34" charset="0"/>
                        </a:rPr>
                        <a:t>最大解析度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/>
                        <a:t>2880x1620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zh-TW" sz="1200" b="1" dirty="0">
                          <a:effectLst/>
                          <a:latin typeface="Calibri" panose="020F0502020204030204" pitchFamily="34" charset="0"/>
                          <a:ea typeface="Arial Unicode MS" panose="020B0604020202020204" pitchFamily="34" charset="-120"/>
                          <a:cs typeface="Calibri" panose="020F0502020204030204" pitchFamily="34" charset="0"/>
                        </a:rPr>
                        <a:t>鏡頭類型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dirty="0">
                          <a:solidFill>
                            <a:schemeClr val="tx1"/>
                          </a:solidFill>
                        </a:rPr>
                        <a:t>定焦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zh-TW" sz="1200" b="1" dirty="0">
                          <a:effectLst/>
                          <a:latin typeface="Calibri" panose="020F0502020204030204" pitchFamily="34" charset="0"/>
                          <a:ea typeface="Arial Unicode MS" panose="020B0604020202020204" pitchFamily="34" charset="-120"/>
                          <a:cs typeface="Calibri" panose="020F0502020204030204" pitchFamily="34" charset="0"/>
                        </a:rPr>
                        <a:t>焦距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200" dirty="0"/>
                        <a:t>F=2.8mm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66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zh-TW" sz="1200" b="1" dirty="0">
                          <a:effectLst/>
                          <a:latin typeface="Calibri" panose="020F0502020204030204" pitchFamily="34" charset="0"/>
                          <a:ea typeface="Arial Unicode MS" panose="020B0604020202020204" pitchFamily="34" charset="-120"/>
                          <a:cs typeface="Calibri" panose="020F0502020204030204" pitchFamily="34" charset="0"/>
                        </a:rPr>
                        <a:t>光圈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50"/>
                        <a:buFont typeface="Calibri"/>
                        <a:buNone/>
                      </a:pPr>
                      <a:r>
                        <a:rPr lang="en-US" sz="1200" dirty="0"/>
                        <a:t>F=2.0</a:t>
                      </a:r>
                      <a:endParaRPr sz="1200"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5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zh-TW" sz="1200" b="1" dirty="0">
                          <a:effectLst/>
                          <a:latin typeface="Calibri" panose="020F0502020204030204" pitchFamily="34" charset="0"/>
                          <a:ea typeface="Arial Unicode MS" panose="020B0604020202020204" pitchFamily="34" charset="-120"/>
                          <a:cs typeface="Calibri" panose="020F0502020204030204" pitchFamily="34" charset="0"/>
                        </a:rPr>
                        <a:t>自動紅外線濾鏡切控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350"/>
                        <a:buNone/>
                      </a:pPr>
                      <a:r>
                        <a:rPr lang="en-US" sz="1200" dirty="0"/>
                        <a:t>YES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3243140044"/>
                  </a:ext>
                </a:extLst>
              </a:tr>
              <a:tr h="2485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zh-TW" sz="1200" b="1" dirty="0">
                          <a:effectLst/>
                          <a:latin typeface="Calibri" panose="020F0502020204030204" pitchFamily="34" charset="0"/>
                          <a:ea typeface="Arial Unicode MS" panose="020B0604020202020204" pitchFamily="34" charset="-120"/>
                          <a:cs typeface="Calibri" panose="020F0502020204030204" pitchFamily="34" charset="0"/>
                        </a:rPr>
                        <a:t>紅外線距離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350"/>
                        <a:buNone/>
                      </a:pPr>
                      <a:r>
                        <a:rPr lang="en-US" sz="1200" dirty="0"/>
                        <a:t>30m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2143664337"/>
                  </a:ext>
                </a:extLst>
              </a:tr>
              <a:tr h="2485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zh-TW" sz="1200" b="1" dirty="0">
                          <a:effectLst/>
                          <a:latin typeface="Calibri" panose="020F0502020204030204" pitchFamily="34" charset="0"/>
                          <a:ea typeface="Arial Unicode MS" panose="020B0604020202020204" pitchFamily="34" charset="-120"/>
                          <a:cs typeface="Calibri" panose="020F0502020204030204" pitchFamily="34" charset="0"/>
                        </a:rPr>
                        <a:t>記憶卡插槽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350"/>
                        <a:buNone/>
                      </a:pPr>
                      <a:r>
                        <a:rPr lang="en-US" sz="1200" dirty="0"/>
                        <a:t>NO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3614703316"/>
                  </a:ext>
                </a:extLst>
              </a:tr>
            </a:tbl>
          </a:graphicData>
        </a:graphic>
      </p:graphicFrame>
      <p:pic>
        <p:nvPicPr>
          <p:cNvPr id="6" name="圖片 5">
            <a:extLst>
              <a:ext uri="{FF2B5EF4-FFF2-40B4-BE49-F238E27FC236}">
                <a16:creationId xmlns:a16="http://schemas.microsoft.com/office/drawing/2014/main" id="{F89C9F9F-41E4-6623-E3EE-3DEC3CC8EF5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13849" y="2491461"/>
            <a:ext cx="2191764" cy="136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26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" name="Google Shape;220;g2c1a135b3cc_1_294"/>
          <p:cNvPicPr preferRelativeResize="0"/>
          <p:nvPr/>
        </p:nvPicPr>
        <p:blipFill rotWithShape="1">
          <a:blip r:embed="rId3">
            <a:alphaModFix/>
          </a:blip>
          <a:srcRect t="92651"/>
          <a:stretch/>
        </p:blipFill>
        <p:spPr>
          <a:xfrm>
            <a:off x="82540" y="9100891"/>
            <a:ext cx="6692922" cy="70298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Google Shape;224;g2c1a135b3cc_1_29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9704" y="91684"/>
            <a:ext cx="6635255" cy="333693"/>
          </a:xfrm>
          <a:prstGeom prst="rect">
            <a:avLst/>
          </a:prstGeom>
          <a:noFill/>
          <a:ln>
            <a:noFill/>
          </a:ln>
        </p:spPr>
      </p:pic>
      <p:pic>
        <p:nvPicPr>
          <p:cNvPr id="229" name="Google Shape;229;g2c1a135b3cc_1_294"/>
          <p:cNvPicPr preferRelativeResize="0"/>
          <p:nvPr/>
        </p:nvPicPr>
        <p:blipFill rotWithShape="1">
          <a:blip r:embed="rId3">
            <a:alphaModFix/>
          </a:blip>
          <a:srcRect t="92651"/>
          <a:stretch/>
        </p:blipFill>
        <p:spPr>
          <a:xfrm>
            <a:off x="82540" y="9100891"/>
            <a:ext cx="6692922" cy="70298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60;p5">
            <a:extLst>
              <a:ext uri="{FF2B5EF4-FFF2-40B4-BE49-F238E27FC236}">
                <a16:creationId xmlns:a16="http://schemas.microsoft.com/office/drawing/2014/main" id="{7E773F55-C311-A093-8290-6048DC481EC8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 l="18717" t="20650" r="18641" b="27362"/>
          <a:stretch/>
        </p:blipFill>
        <p:spPr>
          <a:xfrm>
            <a:off x="1309255" y="8763170"/>
            <a:ext cx="1934745" cy="46771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1;p3">
            <a:extLst>
              <a:ext uri="{FF2B5EF4-FFF2-40B4-BE49-F238E27FC236}">
                <a16:creationId xmlns:a16="http://schemas.microsoft.com/office/drawing/2014/main" id="{F80132BC-2C8A-7850-0E97-7EEB29AECCED}"/>
              </a:ext>
            </a:extLst>
          </p:cNvPr>
          <p:cNvSpPr txBox="1"/>
          <p:nvPr/>
        </p:nvSpPr>
        <p:spPr>
          <a:xfrm>
            <a:off x="3439889" y="8893162"/>
            <a:ext cx="3139684" cy="25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altLang="zh-TW" sz="10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114683</a:t>
            </a:r>
            <a:r>
              <a:rPr lang="zh-TW" altLang="en-US" sz="10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台北市內湖區內湖路一段</a:t>
            </a:r>
            <a:r>
              <a:rPr lang="en-US" altLang="zh-TW" sz="10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360</a:t>
            </a:r>
            <a:r>
              <a:rPr lang="zh-TW" altLang="en-US" sz="10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巷</a:t>
            </a:r>
            <a:r>
              <a:rPr lang="en-US" altLang="zh-TW" sz="10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r>
            <a:r>
              <a:rPr lang="zh-TW" altLang="en-US" sz="10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號</a:t>
            </a:r>
            <a:r>
              <a:rPr lang="en-US" altLang="zh-TW" sz="10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r>
              <a:rPr lang="zh-TW" altLang="en-US" sz="10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樓</a:t>
            </a:r>
            <a:endParaRPr lang="en-US" sz="10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A8AC29BD-E3D4-5694-AF64-9144489729AC}"/>
              </a:ext>
            </a:extLst>
          </p:cNvPr>
          <p:cNvSpPr txBox="1"/>
          <p:nvPr/>
        </p:nvSpPr>
        <p:spPr>
          <a:xfrm>
            <a:off x="1355554" y="9322408"/>
            <a:ext cx="16383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050" dirty="0"/>
              <a:t>https://ennovision.ai/</a:t>
            </a:r>
          </a:p>
        </p:txBody>
      </p:sp>
      <p:pic>
        <p:nvPicPr>
          <p:cNvPr id="15" name="圖片 14" descr="一張含有 圓形, 圖形, 標誌, 字型 的圖片&#10;&#10;自動產生的描述">
            <a:extLst>
              <a:ext uri="{FF2B5EF4-FFF2-40B4-BE49-F238E27FC236}">
                <a16:creationId xmlns:a16="http://schemas.microsoft.com/office/drawing/2014/main" id="{E176C6C6-B9D3-2050-2BD6-830C8CE5F1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0086" y="8530328"/>
            <a:ext cx="1009169" cy="1009169"/>
          </a:xfrm>
          <a:prstGeom prst="rect">
            <a:avLst/>
          </a:prstGeom>
        </p:spPr>
      </p:pic>
      <p:graphicFrame>
        <p:nvGraphicFramePr>
          <p:cNvPr id="19" name="Google Shape;320;g2bffe0f5ac9_0_32">
            <a:extLst>
              <a:ext uri="{FF2B5EF4-FFF2-40B4-BE49-F238E27FC236}">
                <a16:creationId xmlns:a16="http://schemas.microsoft.com/office/drawing/2014/main" id="{6193A8E6-FCC5-284A-7E3F-72528A055C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2923287"/>
              </p:ext>
            </p:extLst>
          </p:nvPr>
        </p:nvGraphicFramePr>
        <p:xfrm>
          <a:off x="285904" y="5254002"/>
          <a:ext cx="6266092" cy="2042230"/>
        </p:xfrm>
        <a:graphic>
          <a:graphicData uri="http://schemas.openxmlformats.org/drawingml/2006/table">
            <a:tbl>
              <a:tblPr firstRow="1" bandRow="1">
                <a:tableStyleId>{14AAC814-7C29-49F9-B698-786A68F85947}</a:tableStyleId>
              </a:tblPr>
              <a:tblGrid>
                <a:gridCol w="1877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8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7953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zh-TW" sz="1800" b="1" dirty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一般功能</a:t>
                      </a:r>
                      <a:endParaRPr lang="zh-TW" altLang="zh-TW" sz="1800" dirty="0">
                        <a:solidFill>
                          <a:schemeClr val="bg1"/>
                        </a:solidFill>
                        <a:effectLst/>
                        <a:latin typeface="Arial Unicode MS" panose="020B0604020202020204" pitchFamily="34" charset="-120"/>
                        <a:ea typeface="Arial Unicode MS" panose="020B0604020202020204" pitchFamily="34" charset="-120"/>
                        <a:cs typeface="Arial Unicode MS" panose="020B0604020202020204" pitchFamily="34" charset="-120"/>
                      </a:endParaRPr>
                    </a:p>
                  </a:txBody>
                  <a:tcPr marL="91450" marR="91450" marT="45725" marB="45725" anchor="ctr">
                    <a:solidFill>
                      <a:srgbClr val="006C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2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zh-TW" sz="1200" b="1" dirty="0"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防護等級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IP67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2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zh-TW" sz="1200" b="1" dirty="0"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工作溫度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altLang="zh-TW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-40</a:t>
                      </a:r>
                      <a:r>
                        <a:rPr lang="en-US" altLang="zh-TW" sz="1200" b="0" i="0" u="none" strike="noStrike" kern="1200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∘</a:t>
                      </a:r>
                      <a:r>
                        <a:rPr lang="en-US" altLang="zh-TW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 to 60</a:t>
                      </a:r>
                      <a:r>
                        <a:rPr lang="en-US" altLang="zh-TW" sz="1200" b="0" i="0" u="none" strike="noStrike" kern="1200" cap="none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∘</a:t>
                      </a:r>
                      <a:r>
                        <a:rPr lang="en-US" altLang="zh-TW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endParaRPr lang="zh-TW" altLang="zh-TW" sz="1200" b="0" dirty="0">
                        <a:effectLst/>
                        <a:latin typeface="Calibri" panose="020F0502020204030204" pitchFamily="34" charset="0"/>
                        <a:ea typeface="Arial Unicode MS" panose="020B0604020202020204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598375092"/>
                  </a:ext>
                </a:extLst>
              </a:tr>
              <a:tr h="2502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端口</a:t>
                      </a:r>
                      <a:endParaRPr lang="zh-TW" altLang="zh-TW" sz="1200" b="1" dirty="0">
                        <a:effectLst/>
                        <a:latin typeface="Arial Unicode MS" panose="020B0604020202020204" pitchFamily="34" charset="-120"/>
                        <a:ea typeface="Arial Unicode MS" panose="020B0604020202020204" pitchFamily="34" charset="-120"/>
                        <a:cs typeface="Arial Unicode MS" panose="020B0604020202020204" pitchFamily="34" charset="-120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BNC CABLE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624210632"/>
                  </a:ext>
                </a:extLst>
              </a:tr>
              <a:tr h="2502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zh-TW" sz="1200" b="1" dirty="0"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電源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MAX 3.2W</a:t>
                      </a:r>
                      <a:endParaRPr lang="zh-TW" altLang="zh-TW" sz="1200" dirty="0">
                        <a:effectLst/>
                        <a:latin typeface="Calibri" panose="020F0502020204030204" pitchFamily="34" charset="0"/>
                        <a:ea typeface="Arial Unicode MS" panose="020B0604020202020204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2985434459"/>
                  </a:ext>
                </a:extLst>
              </a:tr>
              <a:tr h="1590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zh-TW" sz="1200" b="1" dirty="0">
                          <a:solidFill>
                            <a:srgbClr val="000000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尺寸</a:t>
                      </a:r>
                      <a:endParaRPr lang="zh-TW" altLang="zh-TW" sz="1200" b="1" dirty="0">
                        <a:effectLst/>
                        <a:latin typeface="Arial Unicode MS" panose="020B0604020202020204" pitchFamily="34" charset="-120"/>
                        <a:ea typeface="Arial Unicode MS" panose="020B0604020202020204" pitchFamily="34" charset="-120"/>
                        <a:cs typeface="Arial Unicode MS" panose="020B0604020202020204" pitchFamily="34" charset="-120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i="0" u="none" strike="noStrike" cap="none" baseline="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166.6 mm × 69.7 mm × 70.0 mm 0.33KG</a:t>
                      </a:r>
                      <a:endParaRPr lang="en-US" sz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313099425"/>
                  </a:ext>
                </a:extLst>
              </a:tr>
              <a:tr h="1590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訊號</a:t>
                      </a:r>
                      <a:endParaRPr lang="zh-TW" altLang="zh-TW" sz="1200" b="1" dirty="0">
                        <a:effectLst/>
                        <a:latin typeface="Arial Unicode MS" panose="020B0604020202020204" pitchFamily="34" charset="-120"/>
                        <a:ea typeface="Arial Unicode MS" panose="020B0604020202020204" pitchFamily="34" charset="-120"/>
                        <a:cs typeface="Arial Unicode MS" panose="020B0604020202020204" pitchFamily="34" charset="-120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同軸電纜</a:t>
                      </a:r>
                      <a:endParaRPr lang="en-US" sz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2849785982"/>
                  </a:ext>
                </a:extLst>
              </a:tr>
            </a:tbl>
          </a:graphicData>
        </a:graphic>
      </p:graphicFrame>
      <p:sp>
        <p:nvSpPr>
          <p:cNvPr id="2" name="文字方塊 1">
            <a:extLst>
              <a:ext uri="{FF2B5EF4-FFF2-40B4-BE49-F238E27FC236}">
                <a16:creationId xmlns:a16="http://schemas.microsoft.com/office/drawing/2014/main" id="{1620E035-105A-ADC9-9F3D-74F62D88C276}"/>
              </a:ext>
            </a:extLst>
          </p:cNvPr>
          <p:cNvSpPr txBox="1"/>
          <p:nvPr/>
        </p:nvSpPr>
        <p:spPr>
          <a:xfrm>
            <a:off x="3449414" y="9322408"/>
            <a:ext cx="193877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050" dirty="0"/>
              <a:t>contact@ennovisioninc.com</a:t>
            </a:r>
            <a:endParaRPr lang="zh-TW" altLang="en-US" sz="1050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854BA86-7780-672B-3E55-C89A9AFEE8FA}"/>
              </a:ext>
            </a:extLst>
          </p:cNvPr>
          <p:cNvSpPr txBox="1"/>
          <p:nvPr/>
        </p:nvSpPr>
        <p:spPr>
          <a:xfrm>
            <a:off x="5323862" y="9327160"/>
            <a:ext cx="193877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050" dirty="0"/>
              <a:t>02-26576580</a:t>
            </a:r>
            <a:endParaRPr lang="zh-TW" altLang="en-US" sz="1050" dirty="0"/>
          </a:p>
        </p:txBody>
      </p:sp>
      <p:graphicFrame>
        <p:nvGraphicFramePr>
          <p:cNvPr id="3" name="Google Shape;320;g2bffe0f5ac9_0_32">
            <a:extLst>
              <a:ext uri="{FF2B5EF4-FFF2-40B4-BE49-F238E27FC236}">
                <a16:creationId xmlns:a16="http://schemas.microsoft.com/office/drawing/2014/main" id="{7E6A3751-53F4-D57F-082F-CD0489147A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0177567"/>
              </p:ext>
            </p:extLst>
          </p:nvPr>
        </p:nvGraphicFramePr>
        <p:xfrm>
          <a:off x="292602" y="3832838"/>
          <a:ext cx="6266093" cy="1112550"/>
        </p:xfrm>
        <a:graphic>
          <a:graphicData uri="http://schemas.openxmlformats.org/drawingml/2006/table">
            <a:tbl>
              <a:tblPr firstRow="1" bandRow="1">
                <a:tableStyleId>{14AAC814-7C29-49F9-B698-786A68F85947}</a:tableStyleId>
              </a:tblPr>
              <a:tblGrid>
                <a:gridCol w="1877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82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 gridSpan="2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1" dirty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音訊</a:t>
                      </a:r>
                      <a:endParaRPr lang="zh-TW" altLang="zh-TW" sz="1800" b="1" dirty="0">
                        <a:effectLst/>
                        <a:latin typeface="Arial Unicode MS" panose="020B0604020202020204" pitchFamily="34" charset="-120"/>
                        <a:ea typeface="Arial Unicode MS" panose="020B0604020202020204" pitchFamily="34" charset="-120"/>
                        <a:cs typeface="Arial Unicode MS" panose="020B0604020202020204" pitchFamily="34" charset="-120"/>
                      </a:endParaRPr>
                    </a:p>
                  </a:txBody>
                  <a:tcPr marL="91450" marR="91450" marT="45725" marB="45725" anchor="ctr">
                    <a:solidFill>
                      <a:srgbClr val="006C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zh-TW" sz="1350" b="1" dirty="0"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聲音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200" dirty="0">
                          <a:effectLst/>
                          <a:latin typeface="Calibri" panose="020F0502020204030204" pitchFamily="34" charset="0"/>
                          <a:ea typeface="Arial Unicode MS" panose="020B0604020202020204" pitchFamily="34" charset="-120"/>
                          <a:cs typeface="Calibri" panose="020F0502020204030204" pitchFamily="34" charset="0"/>
                        </a:rPr>
                        <a:t>單</a:t>
                      </a:r>
                      <a:r>
                        <a:rPr lang="zh-TW" altLang="zh-TW" sz="1200" dirty="0">
                          <a:effectLst/>
                          <a:latin typeface="Calibri" panose="020F0502020204030204" pitchFamily="34" charset="0"/>
                          <a:ea typeface="Arial Unicode MS" panose="020B0604020202020204" pitchFamily="34" charset="-120"/>
                          <a:cs typeface="Calibri" panose="020F0502020204030204" pitchFamily="34" charset="0"/>
                        </a:rPr>
                        <a:t>向語音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zh-TW" sz="1350" b="1" dirty="0"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介面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200" dirty="0">
                          <a:effectLst/>
                          <a:latin typeface="Calibri" panose="020F0502020204030204" pitchFamily="34" charset="0"/>
                          <a:ea typeface="Arial Unicode MS" panose="020B0604020202020204" pitchFamily="34" charset="-120"/>
                          <a:cs typeface="Calibri" panose="020F0502020204030204" pitchFamily="34" charset="0"/>
                        </a:rPr>
                        <a:t>內建麥克風</a:t>
                      </a:r>
                      <a:endParaRPr lang="zh-TW" altLang="zh-TW" sz="1200" dirty="0">
                        <a:effectLst/>
                        <a:latin typeface="Calibri" panose="020F0502020204030204" pitchFamily="34" charset="0"/>
                        <a:ea typeface="Arial Unicode MS" panose="020B0604020202020204" pitchFamily="34" charset="-12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2130970021"/>
                  </a:ext>
                </a:extLst>
              </a:tr>
            </a:tbl>
          </a:graphicData>
        </a:graphic>
      </p:graphicFrame>
      <p:graphicFrame>
        <p:nvGraphicFramePr>
          <p:cNvPr id="9" name="Google Shape;323;g2bffe0f5ac9_0_32">
            <a:extLst>
              <a:ext uri="{FF2B5EF4-FFF2-40B4-BE49-F238E27FC236}">
                <a16:creationId xmlns:a16="http://schemas.microsoft.com/office/drawing/2014/main" id="{CDDEC1F5-C3AC-5C50-67E2-086CCBE7F6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020309"/>
              </p:ext>
            </p:extLst>
          </p:nvPr>
        </p:nvGraphicFramePr>
        <p:xfrm>
          <a:off x="292602" y="1070504"/>
          <a:ext cx="6259394" cy="2446100"/>
        </p:xfrm>
        <a:graphic>
          <a:graphicData uri="http://schemas.openxmlformats.org/drawingml/2006/table">
            <a:tbl>
              <a:tblPr firstRow="1" bandRow="1">
                <a:tableStyleId>{14AAC814-7C29-49F9-B698-786A68F85947}</a:tableStyleId>
              </a:tblPr>
              <a:tblGrid>
                <a:gridCol w="19177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1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292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zh-TW" sz="1800" b="1" dirty="0"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視訊</a:t>
                      </a:r>
                      <a:endParaRPr lang="zh-TW" altLang="zh-TW" sz="1800" dirty="0">
                        <a:effectLst/>
                        <a:latin typeface="Arial Unicode MS" panose="020B0604020202020204" pitchFamily="34" charset="-120"/>
                        <a:ea typeface="Arial Unicode MS" panose="020B0604020202020204" pitchFamily="34" charset="-120"/>
                        <a:cs typeface="Arial Unicode MS" panose="020B0604020202020204" pitchFamily="34" charset="-120"/>
                      </a:endParaRPr>
                    </a:p>
                  </a:txBody>
                  <a:tcPr marL="91450" marR="91450" marT="45725" marB="45725" anchor="ctr">
                    <a:solidFill>
                      <a:srgbClr val="006C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1350" b="1" dirty="0"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解析度</a:t>
                      </a:r>
                      <a:endParaRPr lang="zh-TW" altLang="zh-TW" sz="1350" b="1" dirty="0">
                        <a:effectLst/>
                        <a:latin typeface="Arial Unicode MS" panose="020B0604020202020204" pitchFamily="34" charset="-120"/>
                        <a:ea typeface="Arial Unicode MS" panose="020B0604020202020204" pitchFamily="34" charset="-120"/>
                        <a:cs typeface="Arial Unicode MS" panose="020B0604020202020204" pitchFamily="34" charset="-120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altLang="zh-TW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2880*1620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3520879276"/>
                  </a:ext>
                </a:extLst>
              </a:tr>
              <a:tr h="1892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350" b="1" dirty="0"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數位</a:t>
                      </a:r>
                      <a:r>
                        <a:rPr lang="zh-TW" altLang="zh-TW" sz="1350" b="1" dirty="0"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降噪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altLang="zh-TW" sz="1200" b="0" i="0" u="none" strike="noStrike" cap="none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2D NR</a:t>
                      </a:r>
                      <a:endParaRPr lang="en-US" altLang="zh-TW" sz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298968967"/>
                  </a:ext>
                </a:extLst>
              </a:tr>
              <a:tr h="1892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zh-TW" sz="1350" b="1" dirty="0"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影像解析度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altLang="zh-TW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2880*1620 / 2560*1944 / 2560*1440 </a:t>
                      </a:r>
                      <a:endParaRPr lang="en-US" altLang="zh-TW" sz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3438780624"/>
                  </a:ext>
                </a:extLst>
              </a:tr>
              <a:tr h="1892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350" b="1" dirty="0"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視角</a:t>
                      </a:r>
                      <a:endParaRPr lang="zh-TW" altLang="zh-TW" sz="1350" b="1" dirty="0">
                        <a:effectLst/>
                        <a:latin typeface="Arial Unicode MS" panose="020B0604020202020204" pitchFamily="34" charset="-120"/>
                        <a:ea typeface="Arial Unicode MS" panose="020B0604020202020204" pitchFamily="34" charset="-120"/>
                        <a:cs typeface="Arial Unicode MS" panose="020B0604020202020204" pitchFamily="34" charset="-120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zh-TW" altLang="en-US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水平 </a:t>
                      </a:r>
                      <a:r>
                        <a:rPr lang="en-US" altLang="zh-TW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  <a:r>
                        <a:rPr lang="zh-TW" altLang="en-US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TW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92</a:t>
                      </a:r>
                      <a:r>
                        <a:rPr lang="en-US" altLang="zh-TW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°/</a:t>
                      </a:r>
                      <a:r>
                        <a:rPr lang="zh-TW" altLang="en-US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 垂直 </a:t>
                      </a:r>
                      <a:r>
                        <a:rPr lang="en-US" altLang="zh-TW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:</a:t>
                      </a:r>
                      <a:r>
                        <a:rPr lang="zh-TW" altLang="en-US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 </a:t>
                      </a:r>
                      <a:r>
                        <a:rPr lang="en-US" altLang="zh-TW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50°</a:t>
                      </a:r>
                      <a:r>
                        <a:rPr lang="zh-TW" altLang="en-US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 </a:t>
                      </a:r>
                      <a:r>
                        <a:rPr lang="en-US" altLang="zh-TW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/</a:t>
                      </a:r>
                      <a:r>
                        <a:rPr lang="zh-TW" altLang="en-US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 對角線</a:t>
                      </a:r>
                      <a:r>
                        <a:rPr lang="en-US" altLang="zh-TW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:109°</a:t>
                      </a:r>
                      <a:endParaRPr lang="en-US" altLang="zh-TW" sz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3894335926"/>
                  </a:ext>
                </a:extLst>
              </a:tr>
              <a:tr h="1892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350" b="1" dirty="0"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角度調整</a:t>
                      </a:r>
                      <a:endParaRPr lang="zh-TW" altLang="zh-TW" sz="1350" b="1" dirty="0">
                        <a:effectLst/>
                        <a:latin typeface="Arial Unicode MS" panose="020B0604020202020204" pitchFamily="34" charset="-120"/>
                        <a:ea typeface="Arial Unicode MS" panose="020B0604020202020204" pitchFamily="34" charset="-120"/>
                        <a:cs typeface="Arial Unicode MS" panose="020B0604020202020204" pitchFamily="34" charset="-120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zh-TW" altLang="en-US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水平 </a:t>
                      </a:r>
                      <a:r>
                        <a:rPr lang="en-US" altLang="zh-TW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  <a:r>
                        <a:rPr lang="zh-TW" altLang="en-US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TW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r>
                        <a:rPr lang="en-US" altLang="zh-TW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°~360° / </a:t>
                      </a:r>
                      <a:r>
                        <a:rPr lang="zh-TW" altLang="en-US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垂直 </a:t>
                      </a:r>
                      <a:r>
                        <a:rPr lang="en-US" altLang="zh-TW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:</a:t>
                      </a:r>
                      <a:r>
                        <a:rPr lang="zh-TW" altLang="en-US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 </a:t>
                      </a:r>
                      <a:r>
                        <a:rPr lang="en-US" altLang="zh-TW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0°~90° / </a:t>
                      </a:r>
                      <a:r>
                        <a:rPr lang="zh-TW" altLang="en-US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旋轉 </a:t>
                      </a:r>
                      <a:r>
                        <a:rPr lang="en-US" altLang="zh-TW" sz="12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: 0°~360°</a:t>
                      </a:r>
                      <a:endParaRPr lang="en-US" altLang="zh-TW" sz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3840219843"/>
                  </a:ext>
                </a:extLst>
              </a:tr>
              <a:tr h="1892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350" b="1" dirty="0"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日夜切換模式</a:t>
                      </a:r>
                      <a:endParaRPr lang="zh-TW" altLang="zh-TW" sz="1350" b="1" dirty="0">
                        <a:effectLst/>
                        <a:latin typeface="Arial Unicode MS" panose="020B0604020202020204" pitchFamily="34" charset="-120"/>
                        <a:ea typeface="Arial Unicode MS" panose="020B0604020202020204" pitchFamily="34" charset="-120"/>
                        <a:cs typeface="Arial Unicode MS" panose="020B0604020202020204" pitchFamily="34" charset="-120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zh-TW" altLang="en-US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自動</a:t>
                      </a:r>
                      <a:r>
                        <a:rPr lang="en-US" altLang="zh-TW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/</a:t>
                      </a:r>
                      <a:r>
                        <a:rPr lang="zh-TW" altLang="en-US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彩色 </a:t>
                      </a:r>
                      <a:r>
                        <a:rPr lang="en-US" altLang="zh-TW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zh-TW" altLang="en-US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黑白</a:t>
                      </a:r>
                      <a:endParaRPr lang="en-US" altLang="zh-TW" sz="12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458233134"/>
                  </a:ext>
                </a:extLst>
              </a:tr>
              <a:tr h="1892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350" b="1" dirty="0">
                          <a:effectLst/>
                          <a:latin typeface="Arial Unicode MS" panose="020B0604020202020204" pitchFamily="34" charset="-120"/>
                          <a:ea typeface="Arial Unicode MS" panose="020B0604020202020204" pitchFamily="34" charset="-120"/>
                          <a:cs typeface="Arial Unicode MS" panose="020B0604020202020204" pitchFamily="34" charset="-120"/>
                        </a:rPr>
                        <a:t>影像張數</a:t>
                      </a:r>
                      <a:endParaRPr lang="zh-TW" altLang="zh-TW" sz="1350" b="1" dirty="0">
                        <a:effectLst/>
                        <a:latin typeface="Arial Unicode MS" panose="020B0604020202020204" pitchFamily="34" charset="-120"/>
                        <a:ea typeface="Arial Unicode MS" panose="020B0604020202020204" pitchFamily="34" charset="-120"/>
                        <a:cs typeface="Arial Unicode MS" panose="020B0604020202020204" pitchFamily="34" charset="-120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altLang="zh-TW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5MP@20fps / 5MP@12.5fps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39611513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5416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36033</TotalTime>
  <Words>272</Words>
  <Application>Microsoft Office PowerPoint</Application>
  <PresentationFormat>A4 紙張 (210x297 公釐)</PresentationFormat>
  <Paragraphs>72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 (標題)</vt:lpstr>
      <vt:lpstr>Arial Unicode MS</vt:lpstr>
      <vt:lpstr>Arial</vt:lpstr>
      <vt:lpstr>Calibri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Jerry Hsia 夏承楷</dc:creator>
  <cp:lastModifiedBy>Coco Lin</cp:lastModifiedBy>
  <cp:revision>66</cp:revision>
  <dcterms:created xsi:type="dcterms:W3CDTF">2024-02-26T03:05:57Z</dcterms:created>
  <dcterms:modified xsi:type="dcterms:W3CDTF">2026-05-19T07:02:55Z</dcterms:modified>
</cp:coreProperties>
</file>