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70" r:id="rId2"/>
    <p:sldId id="271" r:id="rId3"/>
  </p:sldIdLst>
  <p:sldSz cx="6858000" cy="9906000" type="A4"/>
  <p:notesSz cx="6797675" cy="99266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0" roundtripDataSignature="AMtx7midZM/E1WbMn+5xEWjoFKz1KBCOv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CBF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14AAC814-7C29-49F9-B698-786A68F85947}">
  <a:tblStyle styleId="{14AAC814-7C29-49F9-B698-786A68F85947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9EFF7"/>
          </a:solidFill>
        </a:fill>
      </a:tcStyle>
    </a:wholeTbl>
    <a:band1H>
      <a:tcTxStyle/>
      <a:tcStyle>
        <a:tcBdr/>
        <a:fill>
          <a:solidFill>
            <a:srgbClr val="D0DEEF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D0DEEF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588" autoAdjust="0"/>
    <p:restoredTop sz="94652"/>
  </p:normalViewPr>
  <p:slideViewPr>
    <p:cSldViewPr snapToGrid="0">
      <p:cViewPr varScale="1">
        <p:scale>
          <a:sx n="57" d="100"/>
          <a:sy n="57" d="100"/>
        </p:scale>
        <p:origin x="320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20" Type="http://customschemas.google.com/relationships/presentationmetadata" Target="metadata"/><Relationship Id="rId1" Type="http://schemas.openxmlformats.org/officeDocument/2006/relationships/slideMaster" Target="slideMasters/slideMaster1.xml"/><Relationship Id="rId24" Type="http://schemas.openxmlformats.org/officeDocument/2006/relationships/tableStyles" Target="tableStyles.xml"/><Relationship Id="rId23" Type="http://schemas.openxmlformats.org/officeDocument/2006/relationships/theme" Target="theme/theme1.xml"/><Relationship Id="rId4" Type="http://schemas.openxmlformats.org/officeDocument/2006/relationships/notesMaster" Target="notesMasters/notesMaster1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alter Cheng" userId="80c4b13e009bf967" providerId="LiveId" clId="{E8890787-8B6D-4BD7-97F9-1D61E923C802}"/>
    <pc:docChg chg="modSld">
      <pc:chgData name="Walter Cheng" userId="80c4b13e009bf967" providerId="LiveId" clId="{E8890787-8B6D-4BD7-97F9-1D61E923C802}" dt="2025-04-22T05:05:49.812" v="11"/>
      <pc:docMkLst>
        <pc:docMk/>
      </pc:docMkLst>
      <pc:sldChg chg="modSp mod">
        <pc:chgData name="Walter Cheng" userId="80c4b13e009bf967" providerId="LiveId" clId="{E8890787-8B6D-4BD7-97F9-1D61E923C802}" dt="2025-04-22T05:05:13.511" v="4"/>
        <pc:sldMkLst>
          <pc:docMk/>
          <pc:sldMk cId="3725266809" sldId="270"/>
        </pc:sldMkLst>
        <pc:graphicFrameChg chg="mod modGraphic">
          <ac:chgData name="Walter Cheng" userId="80c4b13e009bf967" providerId="LiveId" clId="{E8890787-8B6D-4BD7-97F9-1D61E923C802}" dt="2025-04-22T05:04:56.561" v="1" actId="20577"/>
          <ac:graphicFrameMkLst>
            <pc:docMk/>
            <pc:sldMk cId="3725266809" sldId="270"/>
            <ac:graphicFrameMk id="2" creationId="{CDDEC1F5-C3AC-5C50-67E2-086CCBE7F63A}"/>
          </ac:graphicFrameMkLst>
        </pc:graphicFrameChg>
        <pc:graphicFrameChg chg="mod modGraphic">
          <ac:chgData name="Walter Cheng" userId="80c4b13e009bf967" providerId="LiveId" clId="{E8890787-8B6D-4BD7-97F9-1D61E923C802}" dt="2025-04-22T05:05:05.972" v="3" actId="20577"/>
          <ac:graphicFrameMkLst>
            <pc:docMk/>
            <pc:sldMk cId="3725266809" sldId="270"/>
            <ac:graphicFrameMk id="9" creationId="{17328035-DEAE-DB79-312B-7A434531626E}"/>
          </ac:graphicFrameMkLst>
        </pc:graphicFrameChg>
        <pc:graphicFrameChg chg="mod">
          <ac:chgData name="Walter Cheng" userId="80c4b13e009bf967" providerId="LiveId" clId="{E8890787-8B6D-4BD7-97F9-1D61E923C802}" dt="2025-04-22T05:05:13.511" v="4"/>
          <ac:graphicFrameMkLst>
            <pc:docMk/>
            <pc:sldMk cId="3725266809" sldId="270"/>
            <ac:graphicFrameMk id="10" creationId="{8D4225DB-88BD-7D76-13EE-7B4B3E6F6960}"/>
          </ac:graphicFrameMkLst>
        </pc:graphicFrameChg>
      </pc:sldChg>
      <pc:sldChg chg="modSp mod">
        <pc:chgData name="Walter Cheng" userId="80c4b13e009bf967" providerId="LiveId" clId="{E8890787-8B6D-4BD7-97F9-1D61E923C802}" dt="2025-04-22T05:05:49.812" v="11"/>
        <pc:sldMkLst>
          <pc:docMk/>
          <pc:sldMk cId="595416705" sldId="271"/>
        </pc:sldMkLst>
        <pc:graphicFrameChg chg="mod modGraphic">
          <ac:chgData name="Walter Cheng" userId="80c4b13e009bf967" providerId="LiveId" clId="{E8890787-8B6D-4BD7-97F9-1D61E923C802}" dt="2025-04-22T05:05:36.643" v="9" actId="20577"/>
          <ac:graphicFrameMkLst>
            <pc:docMk/>
            <pc:sldMk cId="595416705" sldId="271"/>
            <ac:graphicFrameMk id="6" creationId="{D4143F2C-71F5-B2D1-CBAF-E48C5B4DAEE4}"/>
          </ac:graphicFrameMkLst>
        </pc:graphicFrameChg>
        <pc:graphicFrameChg chg="mod">
          <ac:chgData name="Walter Cheng" userId="80c4b13e009bf967" providerId="LiveId" clId="{E8890787-8B6D-4BD7-97F9-1D61E923C802}" dt="2025-04-22T05:05:42.599" v="10"/>
          <ac:graphicFrameMkLst>
            <pc:docMk/>
            <pc:sldMk cId="595416705" sldId="271"/>
            <ac:graphicFrameMk id="7" creationId="{9DC4D2EB-35DE-BB83-8608-14E026EA0CA4}"/>
          </ac:graphicFrameMkLst>
        </pc:graphicFrameChg>
        <pc:graphicFrameChg chg="mod">
          <ac:chgData name="Walter Cheng" userId="80c4b13e009bf967" providerId="LiveId" clId="{E8890787-8B6D-4BD7-97F9-1D61E923C802}" dt="2025-04-22T05:05:49.812" v="11"/>
          <ac:graphicFrameMkLst>
            <pc:docMk/>
            <pc:sldMk cId="595416705" sldId="271"/>
            <ac:graphicFrameMk id="19" creationId="{6193A8E6-FCC5-284A-7E3F-72528A055CE3}"/>
          </ac:graphicFrameMkLst>
        </pc:graphicFrameChg>
        <pc:graphicFrameChg chg="mod modGraphic">
          <ac:chgData name="Walter Cheng" userId="80c4b13e009bf967" providerId="LiveId" clId="{E8890787-8B6D-4BD7-97F9-1D61E923C802}" dt="2025-04-22T05:05:22.297" v="6" actId="20577"/>
          <ac:graphicFrameMkLst>
            <pc:docMk/>
            <pc:sldMk cId="595416705" sldId="271"/>
            <ac:graphicFrameMk id="20" creationId="{DBF58F28-0AF5-9680-A147-9A81BBF0BBB5}"/>
          </ac:graphicFrameMkLst>
        </pc:graphicFrameChg>
        <pc:graphicFrameChg chg="mod">
          <ac:chgData name="Walter Cheng" userId="80c4b13e009bf967" providerId="LiveId" clId="{E8890787-8B6D-4BD7-97F9-1D61E923C802}" dt="2025-04-22T05:05:27.966" v="7"/>
          <ac:graphicFrameMkLst>
            <pc:docMk/>
            <pc:sldMk cId="595416705" sldId="271"/>
            <ac:graphicFrameMk id="21" creationId="{4DB1B151-B156-9299-94D9-6420F1E5FA30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33150" y="744475"/>
            <a:ext cx="4532000" cy="37224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g2c1a135b3cc_1_276:notes"/>
          <p:cNvSpPr txBox="1">
            <a:spLocks noGrp="1"/>
          </p:cNvSpPr>
          <p:nvPr>
            <p:ph type="body" idx="1"/>
          </p:nvPr>
        </p:nvSpPr>
        <p:spPr>
          <a:xfrm>
            <a:off x="685782" y="434338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Google Shape;198;g2c1a135b3cc_1_2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428194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g2c1a135b3cc_1_294:notes"/>
          <p:cNvSpPr txBox="1">
            <a:spLocks noGrp="1"/>
          </p:cNvSpPr>
          <p:nvPr>
            <p:ph type="body" idx="1"/>
          </p:nvPr>
        </p:nvSpPr>
        <p:spPr>
          <a:xfrm>
            <a:off x="685782" y="434338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18" name="Google Shape;218;g2c1a135b3cc_1_294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389778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8"/>
          <p:cNvSpPr txBox="1"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8"/>
          <p:cNvSpPr txBox="1"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4" name="Google Shape;14;p8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8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8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8"/>
          <p:cNvSpPr txBox="1">
            <a:spLocks noGrp="1"/>
          </p:cNvSpPr>
          <p:nvPr>
            <p:ph type="title"/>
          </p:nvPr>
        </p:nvSpPr>
        <p:spPr>
          <a:xfrm rot="5400000">
            <a:off x="1449696" y="3985464"/>
            <a:ext cx="8394877" cy="1478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8"/>
          <p:cNvSpPr txBox="1">
            <a:spLocks noGrp="1"/>
          </p:cNvSpPr>
          <p:nvPr>
            <p:ph type="body" idx="1"/>
          </p:nvPr>
        </p:nvSpPr>
        <p:spPr>
          <a:xfrm rot="5400000">
            <a:off x="-1550679" y="2549570"/>
            <a:ext cx="8394877" cy="4350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8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8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8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0"/>
          <p:cNvSpPr txBox="1"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0"/>
          <p:cNvSpPr txBox="1"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10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0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10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1"/>
          <p:cNvSpPr txBox="1"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1"/>
          <p:cNvSpPr txBox="1">
            <a:spLocks noGrp="1"/>
          </p:cNvSpPr>
          <p:nvPr>
            <p:ph type="body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11"/>
          <p:cNvSpPr txBox="1">
            <a:spLocks noGrp="1"/>
          </p:cNvSpPr>
          <p:nvPr>
            <p:ph type="body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11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1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1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2"/>
          <p:cNvSpPr txBox="1"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2"/>
          <p:cNvSpPr txBox="1"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39" name="Google Shape;39;p12"/>
          <p:cNvSpPr txBox="1">
            <a:spLocks noGrp="1"/>
          </p:cNvSpPr>
          <p:nvPr>
            <p:ph type="body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12"/>
          <p:cNvSpPr txBox="1">
            <a:spLocks noGrp="1"/>
          </p:cNvSpPr>
          <p:nvPr>
            <p:ph type="body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1" name="Google Shape;41;p12"/>
          <p:cNvSpPr txBox="1">
            <a:spLocks noGrp="1"/>
          </p:cNvSpPr>
          <p:nvPr>
            <p:ph type="body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12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2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2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3"/>
          <p:cNvSpPr txBox="1"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3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3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3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4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4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4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5"/>
          <p:cNvSpPr txBox="1"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5"/>
          <p:cNvSpPr txBox="1">
            <a:spLocks noGrp="1"/>
          </p:cNvSpPr>
          <p:nvPr>
            <p:ph type="body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57" name="Google Shape;57;p15"/>
          <p:cNvSpPr txBox="1">
            <a:spLocks noGrp="1"/>
          </p:cNvSpPr>
          <p:nvPr>
            <p:ph type="body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58" name="Google Shape;58;p15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5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5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6"/>
          <p:cNvSpPr txBox="1"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6"/>
          <p:cNvSpPr>
            <a:spLocks noGrp="1"/>
          </p:cNvSpPr>
          <p:nvPr>
            <p:ph type="pic" idx="2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6"/>
          <p:cNvSpPr txBox="1">
            <a:spLocks noGrp="1"/>
          </p:cNvSpPr>
          <p:nvPr>
            <p:ph type="body" idx="1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5" name="Google Shape;65;p16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6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6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7"/>
          <p:cNvSpPr txBox="1"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7"/>
          <p:cNvSpPr txBox="1">
            <a:spLocks noGrp="1"/>
          </p:cNvSpPr>
          <p:nvPr>
            <p:ph type="body" idx="1"/>
          </p:nvPr>
        </p:nvSpPr>
        <p:spPr>
          <a:xfrm rot="5400000">
            <a:off x="286367" y="2822135"/>
            <a:ext cx="6285266" cy="5915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7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7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7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7"/>
          <p:cNvSpPr txBox="1"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7"/>
          <p:cNvSpPr txBox="1"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7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7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7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2" name="Google Shape;202;g2c1a135b3cc_1_276"/>
          <p:cNvCxnSpPr/>
          <p:nvPr/>
        </p:nvCxnSpPr>
        <p:spPr>
          <a:xfrm>
            <a:off x="302446" y="1899999"/>
            <a:ext cx="3682200" cy="0"/>
          </a:xfrm>
          <a:prstGeom prst="straightConnector1">
            <a:avLst/>
          </a:prstGeom>
          <a:noFill/>
          <a:ln w="9525" cap="flat" cmpd="sng">
            <a:solidFill>
              <a:srgbClr val="7F7F7F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206" name="Google Shape;206;g2c1a135b3cc_1_276"/>
          <p:cNvPicPr preferRelativeResize="0"/>
          <p:nvPr/>
        </p:nvPicPr>
        <p:blipFill rotWithShape="1">
          <a:blip r:embed="rId3">
            <a:alphaModFix/>
          </a:blip>
          <a:srcRect t="92651"/>
          <a:stretch/>
        </p:blipFill>
        <p:spPr>
          <a:xfrm>
            <a:off x="82540" y="9100891"/>
            <a:ext cx="6692922" cy="702981"/>
          </a:xfrm>
          <a:prstGeom prst="rect">
            <a:avLst/>
          </a:prstGeom>
          <a:noFill/>
          <a:ln>
            <a:noFill/>
          </a:ln>
        </p:spPr>
      </p:pic>
      <p:pic>
        <p:nvPicPr>
          <p:cNvPr id="207" name="Google Shape;207;g2c1a135b3cc_1_27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1136" y="125498"/>
            <a:ext cx="6675730" cy="693654"/>
          </a:xfrm>
          <a:prstGeom prst="rect">
            <a:avLst/>
          </a:prstGeom>
          <a:noFill/>
          <a:ln>
            <a:noFill/>
          </a:ln>
        </p:spPr>
      </p:pic>
      <p:sp>
        <p:nvSpPr>
          <p:cNvPr id="208" name="Google Shape;208;g2c1a135b3cc_1_276"/>
          <p:cNvSpPr txBox="1"/>
          <p:nvPr/>
        </p:nvSpPr>
        <p:spPr>
          <a:xfrm>
            <a:off x="4794868" y="386850"/>
            <a:ext cx="19365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Product </a:t>
            </a:r>
            <a:r>
              <a:rPr lang="en-US" sz="1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Specifications</a:t>
            </a: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11" name="Google Shape;211;g2c1a135b3cc_1_276"/>
          <p:cNvPicPr preferRelativeResize="0"/>
          <p:nvPr/>
        </p:nvPicPr>
        <p:blipFill rotWithShape="1">
          <a:blip r:embed="rId3">
            <a:alphaModFix/>
          </a:blip>
          <a:srcRect t="92651"/>
          <a:stretch/>
        </p:blipFill>
        <p:spPr>
          <a:xfrm>
            <a:off x="82540" y="9100891"/>
            <a:ext cx="6692922" cy="702981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Google Shape;164;g2c1a135b3cc_1_93">
            <a:extLst>
              <a:ext uri="{FF2B5EF4-FFF2-40B4-BE49-F238E27FC236}">
                <a16:creationId xmlns:a16="http://schemas.microsoft.com/office/drawing/2014/main" id="{A40E930A-973A-B3B9-0B70-800694692976}"/>
              </a:ext>
            </a:extLst>
          </p:cNvPr>
          <p:cNvSpPr txBox="1"/>
          <p:nvPr/>
        </p:nvSpPr>
        <p:spPr>
          <a:xfrm>
            <a:off x="150878" y="1009924"/>
            <a:ext cx="4643990" cy="715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812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EVN-08810-EM</a:t>
            </a:r>
          </a:p>
          <a:p>
            <a:pPr marL="0" marR="0" lvl="0" indent="0" algn="l" rtl="0">
              <a:lnSpc>
                <a:spcPct val="812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8</a:t>
            </a:r>
            <a:r>
              <a:rPr lang="zh-TW" altLang="en-US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入</a:t>
            </a:r>
            <a:r>
              <a:rPr lang="en-US" altLang="zh-TW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800</a:t>
            </a:r>
            <a:r>
              <a:rPr lang="zh-TW" altLang="en-US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萬</a:t>
            </a:r>
            <a:r>
              <a:rPr lang="en-US" altLang="zh-TW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NVR</a:t>
            </a:r>
            <a:r>
              <a:rPr lang="zh-TW" altLang="en-US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主機</a:t>
            </a:r>
            <a:endParaRPr lang="en-US" altLang="zh-TW"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22" name="Google Shape;299;g2bffe0f5ac9_0_0">
            <a:extLst>
              <a:ext uri="{FF2B5EF4-FFF2-40B4-BE49-F238E27FC236}">
                <a16:creationId xmlns:a16="http://schemas.microsoft.com/office/drawing/2014/main" id="{65772D54-7CE3-28FA-AF26-046618ABF4E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22253937"/>
              </p:ext>
            </p:extLst>
          </p:nvPr>
        </p:nvGraphicFramePr>
        <p:xfrm>
          <a:off x="300086" y="1989934"/>
          <a:ext cx="6279487" cy="2242204"/>
        </p:xfrm>
        <a:graphic>
          <a:graphicData uri="http://schemas.openxmlformats.org/drawingml/2006/table">
            <a:tbl>
              <a:tblPr firstRow="1" bandRow="1">
                <a:tableStyleId>{14AAC814-7C29-49F9-B698-786A68F85947}</a:tableStyleId>
              </a:tblPr>
              <a:tblGrid>
                <a:gridCol w="20091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703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12739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  <a:tabLst/>
                        <a:defRPr/>
                      </a:pPr>
                      <a:r>
                        <a:rPr lang="zh-TW" altLang="en-US" sz="1800" dirty="0"/>
                        <a:t>系統</a:t>
                      </a:r>
                      <a:endParaRPr dirty="0"/>
                    </a:p>
                  </a:txBody>
                  <a:tcPr marL="91450" marR="91450" marT="45725" marB="45725" anchor="ctr">
                    <a:solidFill>
                      <a:srgbClr val="006C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2739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350" b="1" dirty="0"/>
                        <a:t>作業系統</a:t>
                      </a:r>
                      <a:endParaRPr sz="1350" b="1" dirty="0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350" dirty="0"/>
                        <a:t>崁入式</a:t>
                      </a:r>
                      <a:r>
                        <a:rPr lang="en-US" sz="1350" dirty="0"/>
                        <a:t> Linux</a:t>
                      </a:r>
                      <a:r>
                        <a:rPr lang="zh-TW" altLang="en-US" sz="1350" dirty="0"/>
                        <a:t> 作業系統</a:t>
                      </a:r>
                      <a:endParaRPr lang="en-US" sz="1350" dirty="0"/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668915664"/>
                  </a:ext>
                </a:extLst>
              </a:tr>
              <a:tr h="312739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350" b="1" dirty="0"/>
                        <a:t>視訊壓縮</a:t>
                      </a:r>
                      <a:endParaRPr sz="1350" b="1" dirty="0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50" dirty="0"/>
                        <a:t>H.264/ H.265</a:t>
                      </a:r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2739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350" b="1" dirty="0"/>
                        <a:t>硬碟</a:t>
                      </a:r>
                      <a:endParaRPr sz="1350" b="1" dirty="0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350" dirty="0">
                          <a:solidFill>
                            <a:schemeClr val="tx1"/>
                          </a:solidFill>
                        </a:rPr>
                        <a:t>支援一顆 </a:t>
                      </a:r>
                      <a:r>
                        <a:rPr lang="en-US" altLang="zh-TW" sz="1350" dirty="0">
                          <a:solidFill>
                            <a:schemeClr val="tx1"/>
                          </a:solidFill>
                        </a:rPr>
                        <a:t>HDD</a:t>
                      </a:r>
                      <a:endParaRPr lang="en-US" sz="1350" dirty="0">
                        <a:solidFill>
                          <a:schemeClr val="tx1"/>
                        </a:solidFill>
                      </a:endParaRPr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2739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zh-TW" sz="1350" dirty="0"/>
                        <a:t>警報輸入/繼電器輸出</a:t>
                      </a:r>
                      <a:endParaRPr lang="es-ES" sz="1350" b="1" dirty="0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350" dirty="0"/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2739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350" b="1" dirty="0"/>
                        <a:t>USB 2.0 </a:t>
                      </a:r>
                      <a:r>
                        <a:rPr lang="zh-TW" altLang="en-US" sz="1350" b="1" dirty="0"/>
                        <a:t>插槽</a:t>
                      </a:r>
                      <a:endParaRPr lang="es-ES" sz="1350" b="1" dirty="0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50"/>
                        <a:buFont typeface="Calibri"/>
                        <a:buNone/>
                      </a:pPr>
                      <a:r>
                        <a:rPr lang="en-US" sz="1350" dirty="0"/>
                        <a:t>USB 2.0 x 2	</a:t>
                      </a:r>
                      <a:endParaRPr dirty="0"/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2739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350" b="1" dirty="0"/>
                        <a:t>電源</a:t>
                      </a:r>
                      <a:endParaRPr lang="en-US" sz="1350" b="1" dirty="0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1350"/>
                        <a:buNone/>
                      </a:pPr>
                      <a:r>
                        <a:rPr lang="pl-PL" sz="1350" dirty="0"/>
                        <a:t>DC 12V 2A 24W; Adapter 110/220V</a:t>
                      </a:r>
                      <a:endParaRPr lang="en-US" sz="1350" dirty="0"/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6" name="圖片 5">
            <a:extLst>
              <a:ext uri="{FF2B5EF4-FFF2-40B4-BE49-F238E27FC236}">
                <a16:creationId xmlns:a16="http://schemas.microsoft.com/office/drawing/2014/main" id="{F52A6E5B-BC32-4AF2-9A35-9E10A6A110CE}"/>
              </a:ext>
            </a:extLst>
          </p:cNvPr>
          <p:cNvPicPr/>
          <p:nvPr/>
        </p:nvPicPr>
        <p:blipFill>
          <a:blip r:embed="rId5"/>
          <a:stretch/>
        </p:blipFill>
        <p:spPr>
          <a:xfrm>
            <a:off x="4490800" y="1198971"/>
            <a:ext cx="1971998" cy="412213"/>
          </a:xfrm>
          <a:prstGeom prst="rect">
            <a:avLst/>
          </a:prstGeom>
          <a:ln>
            <a:noFill/>
          </a:ln>
        </p:spPr>
      </p:pic>
      <p:graphicFrame>
        <p:nvGraphicFramePr>
          <p:cNvPr id="9" name="Google Shape;284;g2bf257bd692_0_125">
            <a:extLst>
              <a:ext uri="{FF2B5EF4-FFF2-40B4-BE49-F238E27FC236}">
                <a16:creationId xmlns:a16="http://schemas.microsoft.com/office/drawing/2014/main" id="{17328035-DEAE-DB79-312B-7A434531626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48634927"/>
              </p:ext>
            </p:extLst>
          </p:nvPr>
        </p:nvGraphicFramePr>
        <p:xfrm>
          <a:off x="300088" y="5762263"/>
          <a:ext cx="6279485" cy="1257340"/>
        </p:xfrm>
        <a:graphic>
          <a:graphicData uri="http://schemas.openxmlformats.org/drawingml/2006/table">
            <a:tbl>
              <a:tblPr firstRow="1" bandRow="1">
                <a:tableStyleId>{14AAC814-7C29-49F9-B698-786A68F85947}</a:tableStyleId>
              </a:tblPr>
              <a:tblGrid>
                <a:gridCol w="21140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654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552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zh-TW" altLang="en-US" sz="1800" dirty="0"/>
                        <a:t>顯示</a:t>
                      </a:r>
                    </a:p>
                  </a:txBody>
                  <a:tcPr marL="91450" marR="91450" marT="45725" marB="45725">
                    <a:solidFill>
                      <a:srgbClr val="006C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4488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350" b="1" dirty="0"/>
                        <a:t>分割畫面</a:t>
                      </a:r>
                      <a:endParaRPr lang="en-US" sz="1350" b="1" dirty="0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50" dirty="0"/>
                        <a:t>1, 4, 9, SEQ.</a:t>
                      </a:r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4488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zh-TW" sz="1350" dirty="0"/>
                        <a:t>自動頻道切換</a:t>
                      </a:r>
                      <a:endParaRPr lang="en-US" sz="1350" b="1" dirty="0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1350" dirty="0"/>
                        <a:t>Switching time : 1 ~ 99 sec</a:t>
                      </a:r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448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zh-TW" altLang="en-US" sz="1350" b="1" dirty="0"/>
                        <a:t>模式</a:t>
                      </a:r>
                      <a:endParaRPr lang="en-US" altLang="zh-TW" sz="1350" b="1" dirty="0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s-ES" sz="1350" dirty="0"/>
                        <a:t>Zoom,  PIP, Auto SEQ.</a:t>
                      </a:r>
                      <a:endParaRPr sz="1350" dirty="0"/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4135929681"/>
                  </a:ext>
                </a:extLst>
              </a:tr>
            </a:tbl>
          </a:graphicData>
        </a:graphic>
      </p:graphicFrame>
      <p:graphicFrame>
        <p:nvGraphicFramePr>
          <p:cNvPr id="10" name="Google Shape;323;g2bffe0f5ac9_0_32">
            <a:extLst>
              <a:ext uri="{FF2B5EF4-FFF2-40B4-BE49-F238E27FC236}">
                <a16:creationId xmlns:a16="http://schemas.microsoft.com/office/drawing/2014/main" id="{8D4225DB-88BD-7D76-13EE-7B4B3E6F696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57440755"/>
              </p:ext>
            </p:extLst>
          </p:nvPr>
        </p:nvGraphicFramePr>
        <p:xfrm>
          <a:off x="300085" y="7147067"/>
          <a:ext cx="6279485" cy="1395933"/>
        </p:xfrm>
        <a:graphic>
          <a:graphicData uri="http://schemas.openxmlformats.org/drawingml/2006/table">
            <a:tbl>
              <a:tblPr firstRow="1" bandRow="1">
                <a:tableStyleId>{14AAC814-7C29-49F9-B698-786A68F85947}</a:tableStyleId>
              </a:tblPr>
              <a:tblGrid>
                <a:gridCol w="21501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293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1493">
                <a:tc gridSpan="2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800" dirty="0"/>
                        <a:t>錄影</a:t>
                      </a:r>
                      <a:endParaRPr lang="en-US" altLang="zh-TW" sz="1800" dirty="0"/>
                    </a:p>
                  </a:txBody>
                  <a:tcPr marL="91450" marR="91450" marT="45725" marB="45725" anchor="ctr">
                    <a:solidFill>
                      <a:srgbClr val="006C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4353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zh-TW" sz="1350" dirty="0"/>
                        <a:t>記錄吞吐量 （60Hz/50Hz 網路攝影機）</a:t>
                      </a:r>
                      <a:endParaRPr lang="en-US" sz="1350" b="1" dirty="0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50" dirty="0"/>
                        <a:t>Max. 8MP@30/25fps, 5MP@30/25 fps, 4MP@30/25 fps, 3MP@30/25 fps, 1080P@30/25 fps, 720P@30/25 fps</a:t>
                      </a:r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1493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350" b="1" dirty="0"/>
                        <a:t>模式</a:t>
                      </a:r>
                      <a:endParaRPr lang="en-US" altLang="zh-TW" sz="1350" b="1" dirty="0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zh-TW" altLang="zh-TW" sz="1350" dirty="0"/>
                        <a:t>連續、事件、時間表</a:t>
                      </a:r>
                      <a:endParaRPr lang="en-US" altLang="zh-TW" sz="1350" dirty="0"/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11" name="Google Shape;160;p5">
            <a:extLst>
              <a:ext uri="{FF2B5EF4-FFF2-40B4-BE49-F238E27FC236}">
                <a16:creationId xmlns:a16="http://schemas.microsoft.com/office/drawing/2014/main" id="{AF4E013E-1F02-B20C-BD0D-7401D0883062}"/>
              </a:ext>
            </a:extLst>
          </p:cNvPr>
          <p:cNvPicPr preferRelativeResize="0"/>
          <p:nvPr/>
        </p:nvPicPr>
        <p:blipFill rotWithShape="1">
          <a:blip r:embed="rId6">
            <a:alphaModFix/>
          </a:blip>
          <a:srcRect l="18717" t="20650" r="18641" b="27362"/>
          <a:stretch/>
        </p:blipFill>
        <p:spPr>
          <a:xfrm>
            <a:off x="1309255" y="8763170"/>
            <a:ext cx="1934745" cy="467713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Google Shape;131;p3">
            <a:extLst>
              <a:ext uri="{FF2B5EF4-FFF2-40B4-BE49-F238E27FC236}">
                <a16:creationId xmlns:a16="http://schemas.microsoft.com/office/drawing/2014/main" id="{73CF4F77-47D1-0B6E-719A-E9AD067571B9}"/>
              </a:ext>
            </a:extLst>
          </p:cNvPr>
          <p:cNvSpPr txBox="1"/>
          <p:nvPr/>
        </p:nvSpPr>
        <p:spPr>
          <a:xfrm>
            <a:off x="3439889" y="8893162"/>
            <a:ext cx="3139684" cy="4154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en-US" sz="105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9F, No. 19, Ln.360, Sec. 1, </a:t>
            </a:r>
            <a:r>
              <a:rPr lang="en-US" sz="105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Neihu</a:t>
            </a:r>
            <a:r>
              <a:rPr lang="en-US" sz="105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Rd., </a:t>
            </a:r>
            <a:r>
              <a:rPr lang="en-US" sz="105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Neihu</a:t>
            </a:r>
            <a:r>
              <a:rPr lang="en-US" sz="105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Dist., Taipei City 114683, Taiwan (R.O.C)</a:t>
            </a:r>
          </a:p>
        </p:txBody>
      </p:sp>
      <p:sp>
        <p:nvSpPr>
          <p:cNvPr id="13" name="文字方塊 12">
            <a:extLst>
              <a:ext uri="{FF2B5EF4-FFF2-40B4-BE49-F238E27FC236}">
                <a16:creationId xmlns:a16="http://schemas.microsoft.com/office/drawing/2014/main" id="{50CBFE16-A127-0F9A-25F0-B2AF58B73FDD}"/>
              </a:ext>
            </a:extLst>
          </p:cNvPr>
          <p:cNvSpPr txBox="1"/>
          <p:nvPr/>
        </p:nvSpPr>
        <p:spPr>
          <a:xfrm>
            <a:off x="1355554" y="9322408"/>
            <a:ext cx="1638300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1050" dirty="0"/>
              <a:t>https://ennovision.ai/</a:t>
            </a:r>
          </a:p>
        </p:txBody>
      </p:sp>
      <p:pic>
        <p:nvPicPr>
          <p:cNvPr id="14" name="圖片 13" descr="一張含有 圓形, 圖形, 標誌, 字型 的圖片&#10;&#10;自動產生的描述">
            <a:extLst>
              <a:ext uri="{FF2B5EF4-FFF2-40B4-BE49-F238E27FC236}">
                <a16:creationId xmlns:a16="http://schemas.microsoft.com/office/drawing/2014/main" id="{86BBB568-4E74-345C-4F3B-A4FB058B775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00086" y="8530328"/>
            <a:ext cx="1009169" cy="1009169"/>
          </a:xfrm>
          <a:prstGeom prst="rect">
            <a:avLst/>
          </a:prstGeom>
        </p:spPr>
      </p:pic>
      <p:sp>
        <p:nvSpPr>
          <p:cNvPr id="15" name="文字方塊 14">
            <a:extLst>
              <a:ext uri="{FF2B5EF4-FFF2-40B4-BE49-F238E27FC236}">
                <a16:creationId xmlns:a16="http://schemas.microsoft.com/office/drawing/2014/main" id="{8EF42BD3-B5C9-9265-8BE6-D0ED606F1DEE}"/>
              </a:ext>
            </a:extLst>
          </p:cNvPr>
          <p:cNvSpPr txBox="1"/>
          <p:nvPr/>
        </p:nvSpPr>
        <p:spPr>
          <a:xfrm>
            <a:off x="2947555" y="9318929"/>
            <a:ext cx="1938770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sz="1050" dirty="0" err="1"/>
              <a:t>contact@ennovisioninc.com</a:t>
            </a:r>
            <a:endParaRPr lang="zh-TW" altLang="en-US" sz="1050" dirty="0"/>
          </a:p>
        </p:txBody>
      </p:sp>
      <p:sp>
        <p:nvSpPr>
          <p:cNvPr id="16" name="文字方塊 15">
            <a:extLst>
              <a:ext uri="{FF2B5EF4-FFF2-40B4-BE49-F238E27FC236}">
                <a16:creationId xmlns:a16="http://schemas.microsoft.com/office/drawing/2014/main" id="{A69EABBE-6FFB-EA52-B508-EE56836BC3E1}"/>
              </a:ext>
            </a:extLst>
          </p:cNvPr>
          <p:cNvSpPr txBox="1"/>
          <p:nvPr/>
        </p:nvSpPr>
        <p:spPr>
          <a:xfrm>
            <a:off x="4882991" y="9325423"/>
            <a:ext cx="1938770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sz="1050" dirty="0"/>
              <a:t>+886 2-26576580</a:t>
            </a:r>
            <a:endParaRPr lang="zh-TW" altLang="en-US" sz="1050" dirty="0"/>
          </a:p>
        </p:txBody>
      </p:sp>
      <p:graphicFrame>
        <p:nvGraphicFramePr>
          <p:cNvPr id="2" name="Google Shape;323;g2bffe0f5ac9_0_32">
            <a:extLst>
              <a:ext uri="{FF2B5EF4-FFF2-40B4-BE49-F238E27FC236}">
                <a16:creationId xmlns:a16="http://schemas.microsoft.com/office/drawing/2014/main" id="{CDDEC1F5-C3AC-5C50-67E2-086CCBE7F63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85701944"/>
              </p:ext>
            </p:extLst>
          </p:nvPr>
        </p:nvGraphicFramePr>
        <p:xfrm>
          <a:off x="296802" y="4327531"/>
          <a:ext cx="6279485" cy="1301616"/>
        </p:xfrm>
        <a:graphic>
          <a:graphicData uri="http://schemas.openxmlformats.org/drawingml/2006/table">
            <a:tbl>
              <a:tblPr firstRow="1" bandRow="1">
                <a:tableStyleId>{14AAC814-7C29-49F9-B698-786A68F85947}</a:tableStyleId>
              </a:tblPr>
              <a:tblGrid>
                <a:gridCol w="20744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050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149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zh-TW" altLang="en-US" sz="1800" dirty="0"/>
                        <a:t>影像</a:t>
                      </a:r>
                      <a:endParaRPr lang="en-US" altLang="zh-TW" sz="1800" dirty="0"/>
                    </a:p>
                  </a:txBody>
                  <a:tcPr marL="91450" marR="91450" marT="45725" marB="45725" anchor="ctr">
                    <a:solidFill>
                      <a:srgbClr val="006C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4353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350" dirty="0"/>
                        <a:t>影像</a:t>
                      </a:r>
                      <a:endParaRPr lang="en-US" altLang="zh-TW" sz="1350" dirty="0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350" dirty="0"/>
                        <a:t>最大支援頻寬</a:t>
                      </a:r>
                      <a:r>
                        <a:rPr lang="en-US" altLang="zh-TW" sz="1350" dirty="0"/>
                        <a:t>50</a:t>
                      </a:r>
                      <a:r>
                        <a:rPr lang="en-US" sz="1350" dirty="0"/>
                        <a:t>Mbps</a:t>
                      </a:r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1493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350" b="1" dirty="0"/>
                        <a:t>頻寬</a:t>
                      </a:r>
                      <a:endParaRPr lang="en-US" sz="1350" b="1" dirty="0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altLang="zh-TW" sz="1350" dirty="0"/>
                        <a:t>1 HDMI (Max. 1920 x 1080) with Audio</a:t>
                      </a:r>
                      <a:endParaRPr lang="en-US" altLang="zh-TW" sz="1200" dirty="0"/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52668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0" name="Google Shape;220;g2c1a135b3cc_1_294"/>
          <p:cNvPicPr preferRelativeResize="0"/>
          <p:nvPr/>
        </p:nvPicPr>
        <p:blipFill rotWithShape="1">
          <a:blip r:embed="rId3">
            <a:alphaModFix/>
          </a:blip>
          <a:srcRect t="92651"/>
          <a:stretch/>
        </p:blipFill>
        <p:spPr>
          <a:xfrm>
            <a:off x="82540" y="9100891"/>
            <a:ext cx="6692922" cy="702981"/>
          </a:xfrm>
          <a:prstGeom prst="rect">
            <a:avLst/>
          </a:prstGeom>
          <a:noFill/>
          <a:ln>
            <a:noFill/>
          </a:ln>
        </p:spPr>
      </p:pic>
      <p:pic>
        <p:nvPicPr>
          <p:cNvPr id="224" name="Google Shape;224;g2c1a135b3cc_1_29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9704" y="91684"/>
            <a:ext cx="6635255" cy="333693"/>
          </a:xfrm>
          <a:prstGeom prst="rect">
            <a:avLst/>
          </a:prstGeom>
          <a:noFill/>
          <a:ln>
            <a:noFill/>
          </a:ln>
        </p:spPr>
      </p:pic>
      <p:pic>
        <p:nvPicPr>
          <p:cNvPr id="229" name="Google Shape;229;g2c1a135b3cc_1_294"/>
          <p:cNvPicPr preferRelativeResize="0"/>
          <p:nvPr/>
        </p:nvPicPr>
        <p:blipFill rotWithShape="1">
          <a:blip r:embed="rId3">
            <a:alphaModFix/>
          </a:blip>
          <a:srcRect t="92651"/>
          <a:stretch/>
        </p:blipFill>
        <p:spPr>
          <a:xfrm>
            <a:off x="82540" y="9100891"/>
            <a:ext cx="6692922" cy="702981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Google Shape;160;p5">
            <a:extLst>
              <a:ext uri="{FF2B5EF4-FFF2-40B4-BE49-F238E27FC236}">
                <a16:creationId xmlns:a16="http://schemas.microsoft.com/office/drawing/2014/main" id="{7E773F55-C311-A093-8290-6048DC481EC8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 l="18717" t="20650" r="18641" b="27362"/>
          <a:stretch/>
        </p:blipFill>
        <p:spPr>
          <a:xfrm>
            <a:off x="1309255" y="8763170"/>
            <a:ext cx="1934745" cy="467713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1;p3">
            <a:extLst>
              <a:ext uri="{FF2B5EF4-FFF2-40B4-BE49-F238E27FC236}">
                <a16:creationId xmlns:a16="http://schemas.microsoft.com/office/drawing/2014/main" id="{F80132BC-2C8A-7850-0E97-7EEB29AECCED}"/>
              </a:ext>
            </a:extLst>
          </p:cNvPr>
          <p:cNvSpPr txBox="1"/>
          <p:nvPr/>
        </p:nvSpPr>
        <p:spPr>
          <a:xfrm>
            <a:off x="3439889" y="8893162"/>
            <a:ext cx="3139684" cy="4154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en-US" sz="105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9F, No. 19, Ln.360, Sec. 1, </a:t>
            </a:r>
            <a:r>
              <a:rPr lang="en-US" sz="105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Neihu</a:t>
            </a:r>
            <a:r>
              <a:rPr lang="en-US" sz="105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Rd., </a:t>
            </a:r>
            <a:r>
              <a:rPr lang="en-US" sz="105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Neihu</a:t>
            </a:r>
            <a:r>
              <a:rPr lang="en-US" sz="105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Dist., Taipei City 114683, Taiwan (R.O.C)</a:t>
            </a:r>
          </a:p>
        </p:txBody>
      </p:sp>
      <p:sp>
        <p:nvSpPr>
          <p:cNvPr id="14" name="文字方塊 13">
            <a:extLst>
              <a:ext uri="{FF2B5EF4-FFF2-40B4-BE49-F238E27FC236}">
                <a16:creationId xmlns:a16="http://schemas.microsoft.com/office/drawing/2014/main" id="{A8AC29BD-E3D4-5694-AF64-9144489729AC}"/>
              </a:ext>
            </a:extLst>
          </p:cNvPr>
          <p:cNvSpPr txBox="1"/>
          <p:nvPr/>
        </p:nvSpPr>
        <p:spPr>
          <a:xfrm>
            <a:off x="1355554" y="9322408"/>
            <a:ext cx="1638300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1050" dirty="0"/>
              <a:t>https://ennovision.ai/</a:t>
            </a:r>
          </a:p>
        </p:txBody>
      </p:sp>
      <p:pic>
        <p:nvPicPr>
          <p:cNvPr id="15" name="圖片 14" descr="一張含有 圓形, 圖形, 標誌, 字型 的圖片&#10;&#10;自動產生的描述">
            <a:extLst>
              <a:ext uri="{FF2B5EF4-FFF2-40B4-BE49-F238E27FC236}">
                <a16:creationId xmlns:a16="http://schemas.microsoft.com/office/drawing/2014/main" id="{E176C6C6-B9D3-2050-2BD6-830C8CE5F1C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0086" y="8530328"/>
            <a:ext cx="1009169" cy="1009169"/>
          </a:xfrm>
          <a:prstGeom prst="rect">
            <a:avLst/>
          </a:prstGeom>
        </p:spPr>
      </p:pic>
      <p:graphicFrame>
        <p:nvGraphicFramePr>
          <p:cNvPr id="19" name="Google Shape;320;g2bffe0f5ac9_0_32">
            <a:extLst>
              <a:ext uri="{FF2B5EF4-FFF2-40B4-BE49-F238E27FC236}">
                <a16:creationId xmlns:a16="http://schemas.microsoft.com/office/drawing/2014/main" id="{6193A8E6-FCC5-284A-7E3F-72528A055CE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32307350"/>
              </p:ext>
            </p:extLst>
          </p:nvPr>
        </p:nvGraphicFramePr>
        <p:xfrm>
          <a:off x="290713" y="6993469"/>
          <a:ext cx="6241150" cy="741700"/>
        </p:xfrm>
        <a:graphic>
          <a:graphicData uri="http://schemas.openxmlformats.org/drawingml/2006/table">
            <a:tbl>
              <a:tblPr firstRow="1" bandRow="1">
                <a:tableStyleId>{14AAC814-7C29-49F9-B698-786A68F85947}</a:tableStyleId>
              </a:tblPr>
              <a:tblGrid>
                <a:gridCol w="21370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041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50">
                <a:tc gridSpan="2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800" dirty="0"/>
                        <a:t>尺寸</a:t>
                      </a:r>
                      <a:r>
                        <a:rPr lang="en-US" altLang="zh-TW" sz="1800" dirty="0"/>
                        <a:t> ( mm )</a:t>
                      </a:r>
                    </a:p>
                  </a:txBody>
                  <a:tcPr marL="91450" marR="91450" marT="45725" marB="45725" anchor="ctr">
                    <a:solidFill>
                      <a:srgbClr val="006C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350" b="1" dirty="0"/>
                        <a:t>尺寸</a:t>
                      </a:r>
                      <a:endParaRPr lang="en-US" altLang="zh-TW" sz="1350" b="1" dirty="0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50" dirty="0"/>
                        <a:t>250mm x 45mm x 215mm</a:t>
                      </a:r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0" name="Google Shape;320;g2bffe0f5ac9_0_32">
            <a:extLst>
              <a:ext uri="{FF2B5EF4-FFF2-40B4-BE49-F238E27FC236}">
                <a16:creationId xmlns:a16="http://schemas.microsoft.com/office/drawing/2014/main" id="{DBF58F28-0AF5-9680-A147-9A81BBF0BBB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39537063"/>
              </p:ext>
            </p:extLst>
          </p:nvPr>
        </p:nvGraphicFramePr>
        <p:xfrm>
          <a:off x="290713" y="626067"/>
          <a:ext cx="6241150" cy="1112550"/>
        </p:xfrm>
        <a:graphic>
          <a:graphicData uri="http://schemas.openxmlformats.org/drawingml/2006/table">
            <a:tbl>
              <a:tblPr firstRow="1" bandRow="1">
                <a:tableStyleId>{14AAC814-7C29-49F9-B698-786A68F85947}</a:tableStyleId>
              </a:tblPr>
              <a:tblGrid>
                <a:gridCol w="21370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041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5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zh-TW" altLang="en-US" sz="1800" dirty="0"/>
                        <a:t>回放</a:t>
                      </a:r>
                    </a:p>
                  </a:txBody>
                  <a:tcPr marL="91450" marR="91450" marT="45725" marB="45725" anchor="ctr">
                    <a:solidFill>
                      <a:srgbClr val="006C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350" b="1" dirty="0"/>
                        <a:t>搜尋模式</a:t>
                      </a:r>
                      <a:endParaRPr sz="1350" b="1" dirty="0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zh-TW" sz="1350" dirty="0"/>
                        <a:t>日期/時間、事件</a:t>
                      </a:r>
                      <a:endParaRPr lang="en-US" sz="1350" dirty="0"/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350" b="1" dirty="0"/>
                        <a:t>數位放大</a:t>
                      </a:r>
                      <a:endParaRPr lang="en-US" sz="1350" b="1" dirty="0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50"/>
                        <a:buFont typeface="Calibri"/>
                        <a:buNone/>
                      </a:pPr>
                      <a:r>
                        <a:rPr lang="en-US" sz="1350" dirty="0"/>
                        <a:t>2~5</a:t>
                      </a:r>
                      <a:r>
                        <a:rPr lang="zh-TW" altLang="en-US" sz="1350" dirty="0"/>
                        <a:t>倍數位放大</a:t>
                      </a:r>
                      <a:endParaRPr lang="en-US" sz="1350" dirty="0"/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1" name="Google Shape;293;g2bf257bd692_0_125">
            <a:extLst>
              <a:ext uri="{FF2B5EF4-FFF2-40B4-BE49-F238E27FC236}">
                <a16:creationId xmlns:a16="http://schemas.microsoft.com/office/drawing/2014/main" id="{4DB1B151-B156-9299-94D9-6420F1E5FA3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60308121"/>
              </p:ext>
            </p:extLst>
          </p:nvPr>
        </p:nvGraphicFramePr>
        <p:xfrm>
          <a:off x="300086" y="1806245"/>
          <a:ext cx="6241150" cy="2357180"/>
        </p:xfrm>
        <a:graphic>
          <a:graphicData uri="http://schemas.openxmlformats.org/drawingml/2006/table">
            <a:tbl>
              <a:tblPr firstRow="1" bandRow="1">
                <a:tableStyleId>{14AAC814-7C29-49F9-B698-786A68F85947}</a:tableStyleId>
              </a:tblPr>
              <a:tblGrid>
                <a:gridCol w="21534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876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50">
                <a:tc gridSpan="2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800" dirty="0"/>
                        <a:t>網路</a:t>
                      </a:r>
                      <a:endParaRPr lang="en-US" altLang="zh-TW" sz="1800" dirty="0"/>
                    </a:p>
                  </a:txBody>
                  <a:tcPr marL="91450" marR="91450" marT="45725" marB="45725">
                    <a:solidFill>
                      <a:srgbClr val="006C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1100"/>
                        <a:buNone/>
                      </a:pPr>
                      <a:r>
                        <a:rPr lang="zh-TW" altLang="en-US" sz="1350" b="1" dirty="0"/>
                        <a:t>網路介面</a:t>
                      </a:r>
                      <a:endParaRPr sz="1350" b="1" dirty="0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350" dirty="0"/>
                        <a:t>1x RJ45 Ethernet </a:t>
                      </a:r>
                      <a:r>
                        <a:rPr lang="es-ES" sz="1350" dirty="0" err="1"/>
                        <a:t>port</a:t>
                      </a:r>
                      <a:r>
                        <a:rPr lang="es-ES" sz="1350" dirty="0"/>
                        <a:t> (10/100Mbps)</a:t>
                      </a:r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350" b="1" dirty="0"/>
                        <a:t>通訊協定</a:t>
                      </a:r>
                      <a:endParaRPr lang="en-US" altLang="zh-TW" sz="1350" b="1" dirty="0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50" dirty="0"/>
                        <a:t>TCP/IP, SMTP, HTTP, DHCP, </a:t>
                      </a:r>
                      <a:r>
                        <a:rPr lang="en-US" sz="1350" dirty="0" err="1"/>
                        <a:t>PPPoE</a:t>
                      </a:r>
                      <a:r>
                        <a:rPr lang="en-US" sz="1350" dirty="0"/>
                        <a:t>(ADSL), NTP, DDNS, FTP, SMTP</a:t>
                      </a:r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TW" sz="1350" b="1" dirty="0" err="1"/>
                        <a:t>Onvif</a:t>
                      </a:r>
                      <a:endParaRPr lang="en-US" altLang="zh-TW" sz="1350" b="1" dirty="0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50" dirty="0"/>
                        <a:t>Yes</a:t>
                      </a:r>
                      <a:endParaRPr sz="1350" dirty="0"/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350" b="1" dirty="0"/>
                        <a:t>使用者</a:t>
                      </a:r>
                      <a:endParaRPr lang="en-US" altLang="zh-TW" sz="1350" b="1" dirty="0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TW" sz="1350" dirty="0"/>
                        <a:t>1</a:t>
                      </a:r>
                      <a:r>
                        <a:rPr lang="zh-TW" altLang="en-US" sz="1350" dirty="0"/>
                        <a:t>個管理者 </a:t>
                      </a:r>
                      <a:r>
                        <a:rPr lang="en-US" altLang="zh-TW" sz="1350" dirty="0"/>
                        <a:t>+</a:t>
                      </a:r>
                      <a:r>
                        <a:rPr lang="zh-TW" altLang="en-US" sz="1350" dirty="0"/>
                        <a:t> </a:t>
                      </a:r>
                      <a:r>
                        <a:rPr lang="en-US" altLang="zh-TW" sz="1350" dirty="0"/>
                        <a:t>10</a:t>
                      </a:r>
                      <a:r>
                        <a:rPr lang="zh-TW" altLang="en-US" sz="1350" dirty="0"/>
                        <a:t>個使用者</a:t>
                      </a:r>
                      <a:endParaRPr sz="1350" dirty="0"/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TW" sz="1350" b="1" dirty="0"/>
                        <a:t>Mobile Device</a:t>
                      </a: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50" dirty="0"/>
                        <a:t>iPhone, iPad, Android</a:t>
                      </a:r>
                      <a:endParaRPr sz="1350" dirty="0"/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3333028447"/>
                  </a:ext>
                </a:extLst>
              </a:tr>
            </a:tbl>
          </a:graphicData>
        </a:graphic>
      </p:graphicFrame>
      <p:sp>
        <p:nvSpPr>
          <p:cNvPr id="2" name="文字方塊 1">
            <a:extLst>
              <a:ext uri="{FF2B5EF4-FFF2-40B4-BE49-F238E27FC236}">
                <a16:creationId xmlns:a16="http://schemas.microsoft.com/office/drawing/2014/main" id="{1620E035-105A-ADC9-9F3D-74F62D88C276}"/>
              </a:ext>
            </a:extLst>
          </p:cNvPr>
          <p:cNvSpPr txBox="1"/>
          <p:nvPr/>
        </p:nvSpPr>
        <p:spPr>
          <a:xfrm>
            <a:off x="2947555" y="9318929"/>
            <a:ext cx="1938770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sz="1050" dirty="0" err="1"/>
              <a:t>contact@ennovisioninc.com</a:t>
            </a:r>
            <a:endParaRPr lang="zh-TW" altLang="en-US" sz="1050" dirty="0"/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D854BA86-7780-672B-3E55-C89A9AFEE8FA}"/>
              </a:ext>
            </a:extLst>
          </p:cNvPr>
          <p:cNvSpPr txBox="1"/>
          <p:nvPr/>
        </p:nvSpPr>
        <p:spPr>
          <a:xfrm>
            <a:off x="4882991" y="9325423"/>
            <a:ext cx="1938770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sz="1050" dirty="0"/>
              <a:t>+886 2-26576580</a:t>
            </a:r>
            <a:endParaRPr lang="zh-TW" altLang="en-US" sz="1050" dirty="0"/>
          </a:p>
        </p:txBody>
      </p:sp>
      <p:graphicFrame>
        <p:nvGraphicFramePr>
          <p:cNvPr id="6" name="Google Shape;320;g2bffe0f5ac9_0_32">
            <a:extLst>
              <a:ext uri="{FF2B5EF4-FFF2-40B4-BE49-F238E27FC236}">
                <a16:creationId xmlns:a16="http://schemas.microsoft.com/office/drawing/2014/main" id="{D4143F2C-71F5-B2D1-CBAF-E48C5B4DAEE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30484381"/>
              </p:ext>
            </p:extLst>
          </p:nvPr>
        </p:nvGraphicFramePr>
        <p:xfrm>
          <a:off x="290713" y="4251471"/>
          <a:ext cx="6241150" cy="1483400"/>
        </p:xfrm>
        <a:graphic>
          <a:graphicData uri="http://schemas.openxmlformats.org/drawingml/2006/table">
            <a:tbl>
              <a:tblPr firstRow="1" bandRow="1">
                <a:tableStyleId>{14AAC814-7C29-49F9-B698-786A68F85947}</a:tableStyleId>
              </a:tblPr>
              <a:tblGrid>
                <a:gridCol w="21370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041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5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zh-TW" altLang="en-US" sz="1800" dirty="0"/>
                        <a:t>備份</a:t>
                      </a:r>
                    </a:p>
                  </a:txBody>
                  <a:tcPr marL="91450" marR="91450" marT="45725" marB="45725" anchor="ctr">
                    <a:solidFill>
                      <a:srgbClr val="006C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350" b="1" dirty="0"/>
                        <a:t>介面</a:t>
                      </a:r>
                      <a:endParaRPr sz="1350" b="1" dirty="0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50" dirty="0"/>
                        <a:t>USB 2.0</a:t>
                      </a:r>
                      <a:r>
                        <a:rPr lang="zh-TW" altLang="en-US" sz="1350" dirty="0"/>
                        <a:t> </a:t>
                      </a:r>
                      <a:r>
                        <a:rPr lang="en-US" altLang="zh-TW" sz="1350" dirty="0"/>
                        <a:t>type</a:t>
                      </a:r>
                      <a:endParaRPr lang="en-US" sz="1350" dirty="0"/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350" b="1" dirty="0"/>
                        <a:t>音訊備份</a:t>
                      </a:r>
                      <a:endParaRPr lang="en-US" sz="1350" b="1" dirty="0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50"/>
                        <a:buFont typeface="Calibri"/>
                        <a:buNone/>
                      </a:pPr>
                      <a:r>
                        <a:rPr lang="en-US" sz="1350" dirty="0"/>
                        <a:t>Yes</a:t>
                      </a:r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350" b="1" dirty="0"/>
                        <a:t>備份類型</a:t>
                      </a:r>
                      <a:endParaRPr lang="en-US" sz="1350" b="1" dirty="0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50"/>
                        <a:buFont typeface="Calibri"/>
                        <a:buNone/>
                      </a:pPr>
                      <a:r>
                        <a:rPr lang="en-US" sz="1350" dirty="0"/>
                        <a:t>Network, Ext. USB flash device </a:t>
                      </a:r>
                      <a:r>
                        <a:rPr lang="en-US" sz="1350" dirty="0" err="1"/>
                        <a:t>etc</a:t>
                      </a:r>
                      <a:endParaRPr lang="en-US" sz="1350" dirty="0"/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2201297902"/>
                  </a:ext>
                </a:extLst>
              </a:tr>
            </a:tbl>
          </a:graphicData>
        </a:graphic>
      </p:graphicFrame>
      <p:graphicFrame>
        <p:nvGraphicFramePr>
          <p:cNvPr id="7" name="Google Shape;320;g2bffe0f5ac9_0_32">
            <a:extLst>
              <a:ext uri="{FF2B5EF4-FFF2-40B4-BE49-F238E27FC236}">
                <a16:creationId xmlns:a16="http://schemas.microsoft.com/office/drawing/2014/main" id="{9DC4D2EB-35DE-BB83-8608-14E026EA0CA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84981565"/>
              </p:ext>
            </p:extLst>
          </p:nvPr>
        </p:nvGraphicFramePr>
        <p:xfrm>
          <a:off x="290713" y="5829495"/>
          <a:ext cx="6241150" cy="1079520"/>
        </p:xfrm>
        <a:graphic>
          <a:graphicData uri="http://schemas.openxmlformats.org/drawingml/2006/table">
            <a:tbl>
              <a:tblPr firstRow="1" bandRow="1">
                <a:tableStyleId>{14AAC814-7C29-49F9-B698-786A68F85947}</a:tableStyleId>
              </a:tblPr>
              <a:tblGrid>
                <a:gridCol w="21370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041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50">
                <a:tc gridSpan="2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800" dirty="0"/>
                        <a:t>警報</a:t>
                      </a:r>
                      <a:endParaRPr lang="en-US" altLang="zh-TW" sz="1800" dirty="0"/>
                    </a:p>
                  </a:txBody>
                  <a:tcPr marL="91450" marR="91450" marT="45725" marB="45725" anchor="ctr">
                    <a:solidFill>
                      <a:srgbClr val="006C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350" b="1" dirty="0"/>
                        <a:t>事件日誌</a:t>
                      </a:r>
                      <a:endParaRPr lang="en-US" altLang="zh-TW" sz="1350" b="1" dirty="0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50" dirty="0"/>
                        <a:t>Up to the 10000 events 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50" dirty="0"/>
                        <a:t>(Sensor, Motion, video Loss, power on, remote login, logout, HDD error,  HDD full)</a:t>
                      </a:r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54167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1870</TotalTime>
  <Words>390</Words>
  <Application>Microsoft Office PowerPoint</Application>
  <PresentationFormat>A4 紙張 (210x297 公釐)</PresentationFormat>
  <Paragraphs>70</Paragraphs>
  <Slides>2</Slides>
  <Notes>2</Notes>
  <HiddenSlides>0</HiddenSlides>
  <MMClips>0</MMClips>
  <ScaleCrop>false</ScaleCrop>
  <HeadingPairs>
    <vt:vector size="6" baseType="variant">
      <vt:variant>
        <vt:lpstr>使用字型</vt:lpstr>
      </vt:variant>
      <vt:variant>
        <vt:i4>2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佈景主題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Jerry Hsia 夏承楷</dc:creator>
  <cp:lastModifiedBy>Walter Cheng</cp:lastModifiedBy>
  <cp:revision>50</cp:revision>
  <dcterms:created xsi:type="dcterms:W3CDTF">2024-02-26T03:05:57Z</dcterms:created>
  <dcterms:modified xsi:type="dcterms:W3CDTF">2025-04-22T05:05:52Z</dcterms:modified>
</cp:coreProperties>
</file>